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1"/>
    <p:sldMasterId id="2147484088" r:id="rId2"/>
    <p:sldMasterId id="2147484113" r:id="rId3"/>
    <p:sldMasterId id="2147484128" r:id="rId4"/>
    <p:sldMasterId id="2147484163" r:id="rId5"/>
  </p:sldMasterIdLst>
  <p:notesMasterIdLst>
    <p:notesMasterId r:id="rId31"/>
  </p:notesMasterIdLst>
  <p:sldIdLst>
    <p:sldId id="8447" r:id="rId6"/>
    <p:sldId id="8414" r:id="rId7"/>
    <p:sldId id="8402" r:id="rId8"/>
    <p:sldId id="8416" r:id="rId9"/>
    <p:sldId id="8405" r:id="rId10"/>
    <p:sldId id="8426" r:id="rId11"/>
    <p:sldId id="8427" r:id="rId12"/>
    <p:sldId id="1358" r:id="rId13"/>
    <p:sldId id="8434" r:id="rId14"/>
    <p:sldId id="8435" r:id="rId15"/>
    <p:sldId id="8411" r:id="rId16"/>
    <p:sldId id="8437" r:id="rId17"/>
    <p:sldId id="8442" r:id="rId18"/>
    <p:sldId id="8443" r:id="rId19"/>
    <p:sldId id="8444" r:id="rId20"/>
    <p:sldId id="8446" r:id="rId21"/>
    <p:sldId id="8391" r:id="rId22"/>
    <p:sldId id="620" r:id="rId23"/>
    <p:sldId id="621" r:id="rId24"/>
    <p:sldId id="8438" r:id="rId25"/>
    <p:sldId id="622" r:id="rId26"/>
    <p:sldId id="1867" r:id="rId27"/>
    <p:sldId id="633" r:id="rId28"/>
    <p:sldId id="632" r:id="rId29"/>
    <p:sldId id="1611" r:id="rId30"/>
  </p:sldIdLst>
  <p:sldSz cx="12192000" cy="6858000"/>
  <p:notesSz cx="6858000" cy="923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A0B4A14-7F6D-4728-80C5-61C7FF281B6F}">
          <p14:sldIdLst>
            <p14:sldId id="8447"/>
            <p14:sldId id="8414"/>
          </p14:sldIdLst>
        </p14:section>
        <p14:section name="What is Xamarin" id="{B2C04325-0641-4046-8901-433C028AAA8C}">
          <p14:sldIdLst>
            <p14:sldId id="8402"/>
            <p14:sldId id="8416"/>
          </p14:sldIdLst>
        </p14:section>
        <p14:section name="Why Xamarin" id="{AEBC4426-F603-464D-AC8B-D56C8D9AED87}">
          <p14:sldIdLst>
            <p14:sldId id="8405"/>
            <p14:sldId id="8426"/>
          </p14:sldIdLst>
        </p14:section>
        <p14:section name="Approaches" id="{B1DBF97A-B905-424E-936E-3C1ACA0FAC27}">
          <p14:sldIdLst>
            <p14:sldId id="8427"/>
            <p14:sldId id="1358"/>
          </p14:sldIdLst>
        </p14:section>
        <p14:section name="Visual studio" id="{6A22364E-9141-4E93-9CC7-FFF89529168D}">
          <p14:sldIdLst>
            <p14:sldId id="8434"/>
            <p14:sldId id="8435"/>
            <p14:sldId id="8411"/>
            <p14:sldId id="8437"/>
            <p14:sldId id="8442"/>
            <p14:sldId id="8443"/>
            <p14:sldId id="8444"/>
            <p14:sldId id="8446"/>
          </p14:sldIdLst>
        </p14:section>
        <p14:section name="Xamarin.Forms Overview" id="{472BAAF9-B129-44CE-9227-E4AE1F240F2A}">
          <p14:sldIdLst>
            <p14:sldId id="8391"/>
            <p14:sldId id="620"/>
            <p14:sldId id="621"/>
            <p14:sldId id="8438"/>
            <p14:sldId id="622"/>
            <p14:sldId id="1867"/>
            <p14:sldId id="633"/>
            <p14:sldId id="632"/>
          </p14:sldIdLst>
        </p14:section>
        <p14:section name="Wrap Up" id="{8CDB7639-2628-4B01-BF47-64DB39C4F057}">
          <p14:sldIdLst>
            <p14:sldId id="1611"/>
          </p14:sldIdLst>
        </p14:section>
      </p14:sectionLst>
    </p:ex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2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D6"/>
    <a:srgbClr val="512BD4"/>
    <a:srgbClr val="113046"/>
    <a:srgbClr val="F6F6F6"/>
    <a:srgbClr val="3498DB"/>
    <a:srgbClr val="FFFFFF"/>
    <a:srgbClr val="F8F8F8"/>
    <a:srgbClr val="004880"/>
    <a:srgbClr val="77D065"/>
    <a:srgbClr val="B45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87315" autoAdjust="0"/>
  </p:normalViewPr>
  <p:slideViewPr>
    <p:cSldViewPr snapToGrid="0">
      <p:cViewPr varScale="1">
        <p:scale>
          <a:sx n="78" d="100"/>
          <a:sy n="78" d="100"/>
        </p:scale>
        <p:origin x="492" y="54"/>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8/9/2019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a:t>
            </a:fld>
            <a:endParaRPr lang="en-US"/>
          </a:p>
        </p:txBody>
      </p:sp>
    </p:spTree>
    <p:extLst>
      <p:ext uri="{BB962C8B-B14F-4D97-AF65-F5344CB8AC3E}">
        <p14:creationId xmlns:p14="http://schemas.microsoft.com/office/powerpoint/2010/main" val="819700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2291625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2793084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16</a:t>
            </a:fld>
            <a:endParaRPr lang="en-US"/>
          </a:p>
        </p:txBody>
      </p:sp>
    </p:spTree>
    <p:extLst>
      <p:ext uri="{BB962C8B-B14F-4D97-AF65-F5344CB8AC3E}">
        <p14:creationId xmlns:p14="http://schemas.microsoft.com/office/powerpoint/2010/main" val="3795718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17</a:t>
            </a:fld>
            <a:endParaRPr lang="en-US"/>
          </a:p>
        </p:txBody>
      </p:sp>
    </p:spTree>
    <p:extLst>
      <p:ext uri="{BB962C8B-B14F-4D97-AF65-F5344CB8AC3E}">
        <p14:creationId xmlns:p14="http://schemas.microsoft.com/office/powerpoint/2010/main" val="3075970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18</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1660099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19</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3704074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20</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3687869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21</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990684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2613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1422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3079829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3830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8/9/2019</a:t>
            </a:fld>
            <a:endParaRPr kumimoji="0" lang="en-US" sz="1800" b="0" i="0" u="none" strike="noStrike" kern="0" cap="none" spc="0" normalizeH="0" baseline="0" noProof="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8213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7</a:t>
            </a:fld>
            <a:endParaRPr lang="en-US"/>
          </a:p>
        </p:txBody>
      </p:sp>
    </p:spTree>
    <p:extLst>
      <p:ext uri="{BB962C8B-B14F-4D97-AF65-F5344CB8AC3E}">
        <p14:creationId xmlns:p14="http://schemas.microsoft.com/office/powerpoint/2010/main" val="3302037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8/9/2019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32137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9</a:t>
            </a:fld>
            <a:endParaRPr lang="en-US"/>
          </a:p>
        </p:txBody>
      </p:sp>
    </p:spTree>
    <p:extLst>
      <p:ext uri="{BB962C8B-B14F-4D97-AF65-F5344CB8AC3E}">
        <p14:creationId xmlns:p14="http://schemas.microsoft.com/office/powerpoint/2010/main" val="2063667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5286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590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070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13</a:t>
            </a:fld>
            <a:endParaRPr lang="en-US"/>
          </a:p>
        </p:txBody>
      </p:sp>
    </p:spTree>
    <p:extLst>
      <p:ext uri="{BB962C8B-B14F-4D97-AF65-F5344CB8AC3E}">
        <p14:creationId xmlns:p14="http://schemas.microsoft.com/office/powerpoint/2010/main" val="11690306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p>
          <a:p>
            <a:pPr algn="ctr">
              <a:lnSpc>
                <a:spcPct val="90000"/>
              </a:lnSpc>
              <a:spcAft>
                <a:spcPts val="600"/>
              </a:spcAft>
            </a:pPr>
            <a:r>
              <a:rPr lang="en-US" sz="2400" i="1">
                <a:solidFill>
                  <a:schemeClr val="bg1"/>
                </a:solidFill>
              </a:rPr>
              <a:t>A developer platform for building all your apps. </a:t>
            </a:r>
          </a:p>
          <a:p>
            <a:pPr algn="ctr">
              <a:lnSpc>
                <a:spcPct val="90000"/>
              </a:lnSpc>
              <a:spcAft>
                <a:spcPts val="600"/>
              </a:spcAft>
            </a:pPr>
            <a:endParaRPr lang="en-US" sz="2400" i="1">
              <a:solidFill>
                <a:schemeClr val="bg1"/>
              </a:solidFill>
            </a:endParaRPr>
          </a:p>
          <a:p>
            <a:pPr algn="ctr">
              <a:lnSpc>
                <a:spcPct val="90000"/>
              </a:lnSpc>
              <a:spcAft>
                <a:spcPts val="600"/>
              </a:spcAft>
            </a:pPr>
            <a:r>
              <a:rPr lang="en-US" sz="3200" i="0">
                <a:solidFill>
                  <a:schemeClr val="bg1"/>
                </a:solidFill>
              </a:rPr>
              <a:t>www.dot.net</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Title Plain">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5FBF803-339B-4E0D-8A67-E0D2FF834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23" y="1273483"/>
            <a:ext cx="2780170" cy="2780170"/>
          </a:xfrm>
          <a:prstGeom prst="rect">
            <a:avLst/>
          </a:prstGeom>
        </p:spPr>
      </p:pic>
      <p:sp>
        <p:nvSpPr>
          <p:cNvPr id="3" name="Title 1"/>
          <p:cNvSpPr>
            <a:spLocks noGrp="1"/>
          </p:cNvSpPr>
          <p:nvPr>
            <p:ph type="title" hasCustomPrompt="1"/>
          </p:nvPr>
        </p:nvSpPr>
        <p:spPr>
          <a:xfrm>
            <a:off x="2526363" y="2084172"/>
            <a:ext cx="9396397"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876523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Title Plain">
    <p:spTree>
      <p:nvGrpSpPr>
        <p:cNvPr id="1" name=""/>
        <p:cNvGrpSpPr/>
        <p:nvPr/>
      </p:nvGrpSpPr>
      <p:grpSpPr>
        <a:xfrm>
          <a:off x="0" y="0"/>
          <a:ext cx="0" cy="0"/>
          <a:chOff x="0" y="0"/>
          <a:chExt cx="0" cy="0"/>
        </a:xfrm>
      </p:grpSpPr>
      <p:pic>
        <p:nvPicPr>
          <p:cNvPr id="7" name="Picture 6" descr="A picture containing object&#10;&#10;Description automatically generated">
            <a:extLst>
              <a:ext uri="{FF2B5EF4-FFF2-40B4-BE49-F238E27FC236}">
                <a16:creationId xmlns:a16="http://schemas.microsoft.com/office/drawing/2014/main" id="{E1C4910A-CEDF-4853-853A-E8B621D64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1538" y="1737519"/>
            <a:ext cx="3382962" cy="3382962"/>
          </a:xfrm>
          <a:prstGeom prst="rect">
            <a:avLst/>
          </a:prstGeom>
        </p:spPr>
      </p:pic>
      <p:pic>
        <p:nvPicPr>
          <p:cNvPr id="1026" name="Picture 2" descr="Sparkling Heart on Microsoft Windows 10 October 2018 Update">
            <a:extLst>
              <a:ext uri="{FF2B5EF4-FFF2-40B4-BE49-F238E27FC236}">
                <a16:creationId xmlns:a16="http://schemas.microsoft.com/office/drawing/2014/main" id="{BD0612A8-A821-49F0-9067-A03F3D4DD26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24500" y="28575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265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C461A05-AEE5-4F03-AB59-08DE18E68BAE}"/>
              </a:ext>
            </a:extLst>
          </p:cNvPr>
          <p:cNvSpPr>
            <a:spLocks noGrp="1"/>
          </p:cNvSpPr>
          <p:nvPr>
            <p:ph type="body" sz="quarter" idx="10" hasCustomPrompt="1"/>
          </p:nvPr>
        </p:nvSpPr>
        <p:spPr>
          <a:xfrm>
            <a:off x="269239" y="1544877"/>
            <a:ext cx="11655839" cy="517065"/>
          </a:xfrm>
        </p:spPr>
        <p:txBody>
          <a:bodyPr/>
          <a:lstStyle>
            <a:lvl1pPr marL="0" indent="0">
              <a:buNone/>
              <a:defRPr sz="2400">
                <a:latin typeface="Consolas" panose="020B0609020204030204" pitchFamily="49" charset="0"/>
              </a:defRPr>
            </a:lvl1pPr>
            <a:lvl2pPr marL="336145" indent="0">
              <a:buNone/>
              <a:defRPr>
                <a:latin typeface="Consolas" panose="020B0609020204030204" pitchFamily="49" charset="0"/>
              </a:defRPr>
            </a:lvl2pPr>
            <a:lvl3pPr marL="560241" indent="0">
              <a:buNone/>
              <a:defRPr>
                <a:latin typeface="Consolas" panose="020B0609020204030204" pitchFamily="49" charset="0"/>
              </a:defRPr>
            </a:lvl3pPr>
            <a:lvl4pPr marL="784338" indent="0">
              <a:buNone/>
              <a:defRPr>
                <a:latin typeface="Consolas" panose="020B0609020204030204" pitchFamily="49" charset="0"/>
              </a:defRPr>
            </a:lvl4pPr>
            <a:lvl5pPr marL="1008434" indent="0">
              <a:buNone/>
              <a:defRPr>
                <a:latin typeface="Consolas" panose="020B0609020204030204" pitchFamily="49" charset="0"/>
              </a:defRPr>
            </a:lvl5pPr>
          </a:lstStyle>
          <a:p>
            <a:pPr lvl="0"/>
            <a:r>
              <a:rPr lang="en-US"/>
              <a:t>Code Samples</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rgbClr val="512BD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ur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637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ne Column Subhead White">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5828005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Slide 3">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5"/>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0691" y="1958334"/>
            <a:ext cx="9363062" cy="1840230"/>
          </a:xfrm>
          <a:prstGeom prst="rect">
            <a:avLst/>
          </a:prstGeom>
        </p:spPr>
        <p:txBody>
          <a:bodyPr lIns="146304" tIns="9144" rIns="146304" bIns="9144" anchor="b" anchorCtr="0"/>
          <a:lstStyle>
            <a:lvl1pPr marL="0" indent="0">
              <a:spcBef>
                <a:spcPts val="0"/>
              </a:spcBef>
              <a:buNone/>
              <a:defRPr sz="5998">
                <a:solidFill>
                  <a:schemeClr val="bg1"/>
                </a:solidFill>
                <a:latin typeface="+mj-lt"/>
              </a:defRPr>
            </a:lvl1pPr>
          </a:lstStyle>
          <a:p>
            <a:r>
              <a:rPr lang="en-US" sz="5998">
                <a:solidFill>
                  <a:schemeClr val="bg1"/>
                </a:solidFill>
              </a:rPr>
              <a:t>Section title</a:t>
            </a:r>
          </a:p>
        </p:txBody>
      </p:sp>
      <p:pic>
        <p:nvPicPr>
          <p:cNvPr id="8" name="Picture 7"/>
          <p:cNvPicPr>
            <a:picLocks noChangeAspect="1"/>
          </p:cNvPicPr>
          <p:nvPr userDrawn="1"/>
        </p:nvPicPr>
        <p:blipFill>
          <a:blip r:embed="rId2"/>
          <a:stretch>
            <a:fillRect/>
          </a:stretch>
        </p:blipFill>
        <p:spPr>
          <a:xfrm>
            <a:off x="8662379" y="329401"/>
            <a:ext cx="3181771" cy="509899"/>
          </a:xfrm>
          <a:prstGeom prst="rect">
            <a:avLst/>
          </a:prstGeom>
        </p:spPr>
      </p:pic>
    </p:spTree>
    <p:extLst>
      <p:ext uri="{BB962C8B-B14F-4D97-AF65-F5344CB8AC3E}">
        <p14:creationId xmlns:p14="http://schemas.microsoft.com/office/powerpoint/2010/main" val="30485855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alphaModFix amt="69000"/>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25000"/>
                    </a:schemeClr>
                  </a:solidFill>
                </a:rPr>
                <a:t>.NET</a:t>
              </a:r>
            </a:p>
          </p:txBody>
        </p:sp>
      </p:gr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1433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53097322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88680331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3344736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5848473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8609221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33333">
                      <a:schemeClr val="bg1"/>
                    </a:gs>
                    <a:gs pos="64000">
                      <a:schemeClr val="bg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33333">
                      <a:schemeClr val="bg1"/>
                    </a:gs>
                    <a:gs pos="64000">
                      <a:schemeClr val="bg1"/>
                    </a:gs>
                  </a:gsLst>
                  <a:lin ang="5400000" scaled="0"/>
                </a:gradFill>
              </a:defRPr>
            </a:lvl1pPr>
            <a:lvl2pPr marL="27981" indent="0">
              <a:buNone/>
              <a:defRPr sz="1959">
                <a:gradFill>
                  <a:gsLst>
                    <a:gs pos="33333">
                      <a:schemeClr val="bg1"/>
                    </a:gs>
                    <a:gs pos="64000">
                      <a:schemeClr val="bg1"/>
                    </a:gs>
                  </a:gsLst>
                  <a:lin ang="5400000" scaled="0"/>
                </a:gradFill>
              </a:defRPr>
            </a:lvl2pPr>
            <a:lvl3pPr marL="219185" indent="0">
              <a:buNone/>
              <a:defRPr sz="1959">
                <a:gradFill>
                  <a:gsLst>
                    <a:gs pos="33333">
                      <a:schemeClr val="bg1"/>
                    </a:gs>
                    <a:gs pos="64000">
                      <a:schemeClr val="bg1"/>
                    </a:gs>
                  </a:gsLst>
                  <a:lin ang="5400000" scaled="0"/>
                </a:gradFill>
              </a:defRPr>
            </a:lvl3pPr>
            <a:lvl4pPr marL="466351" indent="0">
              <a:buNone/>
              <a:defRPr sz="1763">
                <a:gradFill>
                  <a:gsLst>
                    <a:gs pos="33333">
                      <a:schemeClr val="bg1"/>
                    </a:gs>
                    <a:gs pos="64000">
                      <a:schemeClr val="bg1"/>
                    </a:gs>
                  </a:gsLst>
                  <a:lin ang="5400000" scaled="0"/>
                </a:gradFill>
              </a:defRPr>
            </a:lvl4pPr>
            <a:lvl5pPr marL="724400" indent="0">
              <a:buNone/>
              <a:defRPr sz="1763">
                <a:gradFill>
                  <a:gsLst>
                    <a:gs pos="33333">
                      <a:schemeClr val="bg1"/>
                    </a:gs>
                    <a:gs pos="64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48945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05908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17341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26310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06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7407">
                      <a:schemeClr val="bg1"/>
                    </a:gs>
                    <a:gs pos="21296">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47155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458982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1151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53639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4225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5378550" cy="1493941"/>
          </a:xfrm>
        </p:spPr>
        <p:txBody>
          <a:bodyPr/>
          <a:lstStyle>
            <a:lvl1pPr>
              <a:defRPr sz="4705">
                <a:gradFill>
                  <a:gsLst>
                    <a:gs pos="85185">
                      <a:schemeClr val="bg1"/>
                    </a:gs>
                    <a:gs pos="64815">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85185">
                      <a:schemeClr val="bg1"/>
                    </a:gs>
                    <a:gs pos="64815">
                      <a:schemeClr val="bg1"/>
                    </a:gs>
                  </a:gsLst>
                  <a:lin ang="5400000" scaled="0"/>
                </a:gradFill>
              </a:defRPr>
            </a:lvl1pPr>
            <a:lvl2pPr marL="0" indent="0">
              <a:buNone/>
              <a:defRPr sz="1959">
                <a:gradFill>
                  <a:gsLst>
                    <a:gs pos="85185">
                      <a:schemeClr val="bg1"/>
                    </a:gs>
                    <a:gs pos="64815">
                      <a:schemeClr val="bg1"/>
                    </a:gs>
                  </a:gsLst>
                  <a:lin ang="5400000" scaled="0"/>
                </a:gradFill>
              </a:defRPr>
            </a:lvl2pPr>
            <a:lvl3pPr marL="226957" indent="0">
              <a:buNone/>
              <a:tabLst/>
              <a:defRPr sz="1959">
                <a:gradFill>
                  <a:gsLst>
                    <a:gs pos="85185">
                      <a:schemeClr val="bg1"/>
                    </a:gs>
                    <a:gs pos="64815">
                      <a:schemeClr val="bg1"/>
                    </a:gs>
                  </a:gsLst>
                  <a:lin ang="5400000" scaled="0"/>
                </a:gradFill>
              </a:defRPr>
            </a:lvl3pPr>
            <a:lvl4pPr marL="450807" indent="0">
              <a:buNone/>
              <a:defRPr>
                <a:gradFill>
                  <a:gsLst>
                    <a:gs pos="85185">
                      <a:schemeClr val="bg1"/>
                    </a:gs>
                    <a:gs pos="64815">
                      <a:schemeClr val="bg1"/>
                    </a:gs>
                  </a:gsLst>
                  <a:lin ang="5400000" scaled="0"/>
                </a:gradFill>
              </a:defRPr>
            </a:lvl4pPr>
            <a:lvl5pPr marL="671546" indent="0">
              <a:buNone/>
              <a:tabLst/>
              <a:defRPr>
                <a:gradFill>
                  <a:gsLst>
                    <a:gs pos="85185">
                      <a:schemeClr val="bg1"/>
                    </a:gs>
                    <a:gs pos="64815">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84361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6"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078683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50% One Column Non-Bulleted Text (2)">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398654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24321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1761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9"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586390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Layout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2748174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Layout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6755031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Layout (3)">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810874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4)">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708284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 (5)">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04128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34776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14058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720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4)">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03983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158717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 1">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03474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9109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87778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6295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ur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660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3434953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hite Background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38477" y="1117577"/>
            <a:ext cx="10816237" cy="563458"/>
          </a:xfrm>
          <a:prstGeom prst="rect">
            <a:avLst/>
          </a:prstGeom>
        </p:spPr>
        <p:txBody>
          <a:bodyPr lIns="192024">
            <a:noAutofit/>
          </a:bodyPr>
          <a:lstStyle>
            <a:lvl1pPr marL="0" indent="0" algn="l" defTabSz="465932" rtl="0" eaLnBrk="1" fontAlgn="base" hangingPunct="1">
              <a:lnSpc>
                <a:spcPct val="90000"/>
              </a:lnSpc>
              <a:spcBef>
                <a:spcPct val="0"/>
              </a:spcBef>
              <a:spcAft>
                <a:spcPts val="306"/>
              </a:spcAft>
              <a:buSzPct val="90000"/>
              <a:buFont typeface="Arial" charset="0"/>
              <a:buNone/>
              <a:defRPr lang="en-US" sz="2700" kern="1200" dirty="0">
                <a:solidFill>
                  <a:srgbClr val="68217A"/>
                </a:solidFill>
                <a:latin typeface="Segoe UI Light" panose="020B0502040204020203" pitchFamily="34" charset="0"/>
                <a:ea typeface="ＭＳ Ｐゴシック" charset="0"/>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
        <p:nvSpPr>
          <p:cNvPr id="8"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422643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urple half">
    <p:spTree>
      <p:nvGrpSpPr>
        <p:cNvPr id="1" name=""/>
        <p:cNvGrpSpPr/>
        <p:nvPr/>
      </p:nvGrpSpPr>
      <p:grpSpPr>
        <a:xfrm>
          <a:off x="0" y="0"/>
          <a:ext cx="0" cy="0"/>
          <a:chOff x="0" y="0"/>
          <a:chExt cx="0" cy="0"/>
        </a:xfrm>
      </p:grpSpPr>
      <p:sp>
        <p:nvSpPr>
          <p:cNvPr id="7" name="Rectangle 6"/>
          <p:cNvSpPr/>
          <p:nvPr userDrawn="1"/>
        </p:nvSpPr>
        <p:spPr bwMode="auto">
          <a:xfrm>
            <a:off x="-19488" y="487"/>
            <a:ext cx="6436066" cy="6857514"/>
          </a:xfrm>
          <a:prstGeom prst="rect">
            <a:avLst/>
          </a:prstGeom>
          <a:solidFill>
            <a:srgbClr val="6A3F9A"/>
          </a:solidFill>
          <a:ln w="12700" cap="flat" cmpd="sng" algn="ctr">
            <a:noFill/>
            <a:prstDash val="solid"/>
            <a:miter lim="800000"/>
            <a:headEnd type="none" w="med" len="med"/>
            <a:tailEnd type="none" w="med" len="med"/>
          </a:ln>
          <a:effectLst/>
        </p:spPr>
        <p:txBody>
          <a:bodyPr vert="horz" wrap="square" lIns="210600" tIns="1030597" rIns="89617" bIns="71694" numCol="1" rtlCol="0" anchor="t" anchorCtr="0" compatLnSpc="1">
            <a:prstTxWarp prst="textNoShape">
              <a:avLst/>
            </a:prstTxWarp>
          </a:bodyPr>
          <a:lstStyle/>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sp>
        <p:nvSpPr>
          <p:cNvPr id="13" name="Text Placeholder 5"/>
          <p:cNvSpPr>
            <a:spLocks noGrp="1"/>
          </p:cNvSpPr>
          <p:nvPr>
            <p:ph type="body" sz="quarter" idx="13"/>
          </p:nvPr>
        </p:nvSpPr>
        <p:spPr>
          <a:xfrm>
            <a:off x="554678" y="1965302"/>
            <a:ext cx="4950773"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14" name="Title 2"/>
          <p:cNvSpPr>
            <a:spLocks noGrp="1"/>
          </p:cNvSpPr>
          <p:nvPr>
            <p:ph type="title"/>
          </p:nvPr>
        </p:nvSpPr>
        <p:spPr>
          <a:xfrm>
            <a:off x="554678" y="682410"/>
            <a:ext cx="49507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16" name="Text Placeholder 15"/>
          <p:cNvSpPr>
            <a:spLocks noGrp="1"/>
          </p:cNvSpPr>
          <p:nvPr>
            <p:ph type="body" sz="quarter" idx="14"/>
          </p:nvPr>
        </p:nvSpPr>
        <p:spPr>
          <a:xfrm>
            <a:off x="554832" y="2867025"/>
            <a:ext cx="4950619" cy="3448050"/>
          </a:xfrm>
        </p:spPr>
        <p:txBody>
          <a:bodyPr>
            <a:normAutofit/>
          </a:bodyPr>
          <a:lstStyle>
            <a:lvl1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6605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52700" y="289511"/>
            <a:ext cx="9372380" cy="899665"/>
          </a:xfrm>
        </p:spPr>
        <p:txBody>
          <a:bodyPr/>
          <a:lstStyle/>
          <a:p>
            <a:r>
              <a:rPr lang="en-US"/>
              <a:t>Click to edit Master title style</a:t>
            </a:r>
          </a:p>
        </p:txBody>
      </p:sp>
      <p:pic>
        <p:nvPicPr>
          <p:cNvPr id="3" name="Picture 2" descr="A picture containing object&#10;&#10;Description automatically generated">
            <a:extLst>
              <a:ext uri="{FF2B5EF4-FFF2-40B4-BE49-F238E27FC236}">
                <a16:creationId xmlns:a16="http://schemas.microsoft.com/office/drawing/2014/main" id="{8B7DA665-26D3-4325-8606-8B75719B6B9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66920" y="0"/>
            <a:ext cx="1513681" cy="1513681"/>
          </a:xfrm>
          <a:prstGeom prst="rect">
            <a:avLst/>
          </a:prstGeom>
        </p:spPr>
      </p:pic>
      <p:pic>
        <p:nvPicPr>
          <p:cNvPr id="4" name="Picture 2" descr="Sparkling Heart on Microsoft Windows 10 October 2018 Update">
            <a:extLst>
              <a:ext uri="{FF2B5EF4-FFF2-40B4-BE49-F238E27FC236}">
                <a16:creationId xmlns:a16="http://schemas.microsoft.com/office/drawing/2014/main" id="{6F0A0A65-C789-4B01-8DE2-E4794640465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80601" y="471090"/>
            <a:ext cx="571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879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urpl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Tree>
    <p:extLst>
      <p:ext uri="{BB962C8B-B14F-4D97-AF65-F5344CB8AC3E}">
        <p14:creationId xmlns:p14="http://schemas.microsoft.com/office/powerpoint/2010/main" val="5426333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urple Background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54678" y="1174727"/>
            <a:ext cx="9369016"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
        <p:nvSpPr>
          <p:cNvPr id="15"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5733190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3522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01189"/>
          </a:xfrm>
        </p:spPr>
        <p:txBody>
          <a:bodyPr>
            <a:spAutoFit/>
          </a:bodyPr>
          <a:lstStyle>
            <a:lvl1pPr>
              <a:defRPr sz="353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6269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669" y="0"/>
            <a:ext cx="12196669" cy="6858000"/>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054515" y="2643944"/>
            <a:ext cx="3137486" cy="1570109"/>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0" y="6268081"/>
            <a:ext cx="1402823" cy="300247"/>
          </a:xfrm>
          <a:prstGeom prst="rect">
            <a:avLst/>
          </a:prstGeom>
        </p:spPr>
      </p:pic>
    </p:spTree>
    <p:extLst>
      <p:ext uri="{BB962C8B-B14F-4D97-AF65-F5344CB8AC3E}">
        <p14:creationId xmlns:p14="http://schemas.microsoft.com/office/powerpoint/2010/main" val="4165071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zure Platform/Blu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836440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sual Studio/Purple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439027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ata Platform/Teal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573957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ross-platform Mobile/Red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726425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I/Yellow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738330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Ops/Green_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707293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890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Click to 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895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39348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2120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698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46059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77406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7555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96388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39" y="2198292"/>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8"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427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3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730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83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874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79"/>
            <a:ext cx="6858625" cy="4828867"/>
          </a:xfrm>
          <a:prstGeom prst="rect">
            <a:avLst/>
          </a:prstGeom>
        </p:spPr>
      </p:pic>
    </p:spTree>
    <p:extLst>
      <p:ext uri="{BB962C8B-B14F-4D97-AF65-F5344CB8AC3E}">
        <p14:creationId xmlns:p14="http://schemas.microsoft.com/office/powerpoint/2010/main" val="49578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83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4812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27017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031517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822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lai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2.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9.xml"/><Relationship Id="rId7" Type="http://schemas.openxmlformats.org/officeDocument/2006/relationships/theme" Target="../theme/theme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4.xml"/><Relationship Id="rId1"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image" Target="../media/image11.emf"/><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9D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4162" r:id="rId6"/>
    <p:sldLayoutId id="2147483722" r:id="rId7"/>
    <p:sldLayoutId id="2147483723" r:id="rId8"/>
    <p:sldLayoutId id="2147483725" r:id="rId9"/>
    <p:sldLayoutId id="2147484158" r:id="rId10"/>
    <p:sldLayoutId id="2147484159" r:id="rId11"/>
    <p:sldLayoutId id="2147483752" r:id="rId12"/>
    <p:sldLayoutId id="2147483753" r:id="rId13"/>
    <p:sldLayoutId id="2147483728" r:id="rId14"/>
    <p:sldLayoutId id="2147483726" r:id="rId15"/>
    <p:sldLayoutId id="2147483754" r:id="rId16"/>
    <p:sldLayoutId id="2147483755" r:id="rId17"/>
    <p:sldLayoutId id="2147483757" r:id="rId18"/>
    <p:sldLayoutId id="2147483791" r:id="rId19"/>
    <p:sldLayoutId id="2147483792" r:id="rId20"/>
    <p:sldLayoutId id="2147484082" r:id="rId21"/>
    <p:sldLayoutId id="2147484047" r:id="rId22"/>
    <p:sldLayoutId id="2147484048" r:id="rId23"/>
    <p:sldLayoutId id="2147484049" r:id="rId24"/>
    <p:sldLayoutId id="2147484050" r:id="rId25"/>
    <p:sldLayoutId id="2147484051" r:id="rId26"/>
    <p:sldLayoutId id="2147484052" r:id="rId27"/>
    <p:sldLayoutId id="2147484053" r:id="rId28"/>
    <p:sldLayoutId id="2147484054" r:id="rId29"/>
    <p:sldLayoutId id="2147484055" r:id="rId30"/>
    <p:sldLayoutId id="2147484057" r:id="rId31"/>
    <p:sldLayoutId id="2147484058" r:id="rId32"/>
    <p:sldLayoutId id="2147484059" r:id="rId33"/>
    <p:sldLayoutId id="2147484060" r:id="rId34"/>
    <p:sldLayoutId id="2147484061" r:id="rId35"/>
    <p:sldLayoutId id="2147484062" r:id="rId36"/>
    <p:sldLayoutId id="2147484063" r:id="rId37"/>
    <p:sldLayoutId id="2147484064" r:id="rId38"/>
    <p:sldLayoutId id="2147484065" r:id="rId39"/>
    <p:sldLayoutId id="2147484066" r:id="rId40"/>
    <p:sldLayoutId id="2147484067" r:id="rId41"/>
    <p:sldLayoutId id="2147484068" r:id="rId42"/>
    <p:sldLayoutId id="2147484069" r:id="rId43"/>
    <p:sldLayoutId id="2147484070" r:id="rId44"/>
    <p:sldLayoutId id="2147484071" r:id="rId45"/>
    <p:sldLayoutId id="2147484072" r:id="rId46"/>
    <p:sldLayoutId id="2147484073" r:id="rId47"/>
    <p:sldLayoutId id="2147484074" r:id="rId48"/>
    <p:sldLayoutId id="2147484075" r:id="rId49"/>
    <p:sldLayoutId id="2147484076" r:id="rId50"/>
    <p:sldLayoutId id="2147484190" r:id="rId5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9D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45953923"/>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7" r:id="rId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9D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703113"/>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Lst>
  <p:txStyles>
    <p:titleStyle>
      <a:lvl1pPr algn="l" defTabSz="457200" rtl="0" eaLnBrk="1" latinLnBrk="0" hangingPunct="1">
        <a:lnSpc>
          <a:spcPct val="90000"/>
        </a:lnSpc>
        <a:spcBef>
          <a:spcPct val="0"/>
        </a:spcBef>
        <a:buNone/>
        <a:defRPr sz="4800" b="0" i="0" kern="1200">
          <a:solidFill>
            <a:srgbClr val="505050"/>
          </a:solidFill>
          <a:latin typeface="Segoe UI Light" panose="020B0502040204020203" pitchFamily="34"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79D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54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17123861"/>
      </p:ext>
    </p:extLst>
  </p:cSld>
  <p:clrMap bg1="lt1" tx1="dk1" bg2="lt2" tx2="dk2" accent1="accent1" accent2="accent2" accent3="accent3" accent4="accent4" accent5="accent5" accent6="accent6" hlink="hlink" folHlink="folHlink"/>
  <p:sldLayoutIdLst>
    <p:sldLayoutId id="2147484134" r:id="rId1"/>
  </p:sldLayoutIdLst>
  <p:transition>
    <p:fade/>
  </p:transition>
  <p:txStyles>
    <p:titleStyle>
      <a:lvl1pPr algn="l" defTabSz="91441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2" marR="0" indent="-336162" algn="l" defTabSz="914414"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21" marR="0" indent="-236559" algn="l" defTabSz="91441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8"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86"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94"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637"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45"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52"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60"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4" rtl="0" eaLnBrk="1" latinLnBrk="0" hangingPunct="1">
        <a:defRPr sz="1765" kern="1200">
          <a:solidFill>
            <a:schemeClr val="tx1"/>
          </a:solidFill>
          <a:latin typeface="+mn-lt"/>
          <a:ea typeface="+mn-ea"/>
          <a:cs typeface="+mn-cs"/>
        </a:defRPr>
      </a:lvl1pPr>
      <a:lvl2pPr marL="457207" algn="l" defTabSz="914414" rtl="0" eaLnBrk="1" latinLnBrk="0" hangingPunct="1">
        <a:defRPr sz="1765" kern="1200">
          <a:solidFill>
            <a:schemeClr val="tx1"/>
          </a:solidFill>
          <a:latin typeface="+mn-lt"/>
          <a:ea typeface="+mn-ea"/>
          <a:cs typeface="+mn-cs"/>
        </a:defRPr>
      </a:lvl2pPr>
      <a:lvl3pPr marL="914414" algn="l" defTabSz="914414" rtl="0" eaLnBrk="1" latinLnBrk="0" hangingPunct="1">
        <a:defRPr sz="1765" kern="1200">
          <a:solidFill>
            <a:schemeClr val="tx1"/>
          </a:solidFill>
          <a:latin typeface="+mn-lt"/>
          <a:ea typeface="+mn-ea"/>
          <a:cs typeface="+mn-cs"/>
        </a:defRPr>
      </a:lvl3pPr>
      <a:lvl4pPr marL="1371621" algn="l" defTabSz="914414" rtl="0" eaLnBrk="1" latinLnBrk="0" hangingPunct="1">
        <a:defRPr sz="1765" kern="1200">
          <a:solidFill>
            <a:schemeClr val="tx1"/>
          </a:solidFill>
          <a:latin typeface="+mn-lt"/>
          <a:ea typeface="+mn-ea"/>
          <a:cs typeface="+mn-cs"/>
        </a:defRPr>
      </a:lvl4pPr>
      <a:lvl5pPr marL="1828827" algn="l" defTabSz="914414" rtl="0" eaLnBrk="1" latinLnBrk="0" hangingPunct="1">
        <a:defRPr sz="1765" kern="1200">
          <a:solidFill>
            <a:schemeClr val="tx1"/>
          </a:solidFill>
          <a:latin typeface="+mn-lt"/>
          <a:ea typeface="+mn-ea"/>
          <a:cs typeface="+mn-cs"/>
        </a:defRPr>
      </a:lvl5pPr>
      <a:lvl6pPr marL="2286035" algn="l" defTabSz="914414" rtl="0" eaLnBrk="1" latinLnBrk="0" hangingPunct="1">
        <a:defRPr sz="1765" kern="1200">
          <a:solidFill>
            <a:schemeClr val="tx1"/>
          </a:solidFill>
          <a:latin typeface="+mn-lt"/>
          <a:ea typeface="+mn-ea"/>
          <a:cs typeface="+mn-cs"/>
        </a:defRPr>
      </a:lvl6pPr>
      <a:lvl7pPr marL="2743241" algn="l" defTabSz="914414" rtl="0" eaLnBrk="1" latinLnBrk="0" hangingPunct="1">
        <a:defRPr sz="1765" kern="1200">
          <a:solidFill>
            <a:schemeClr val="tx1"/>
          </a:solidFill>
          <a:latin typeface="+mn-lt"/>
          <a:ea typeface="+mn-ea"/>
          <a:cs typeface="+mn-cs"/>
        </a:defRPr>
      </a:lvl7pPr>
      <a:lvl8pPr marL="3200448" algn="l" defTabSz="914414" rtl="0" eaLnBrk="1" latinLnBrk="0" hangingPunct="1">
        <a:defRPr sz="1765" kern="1200">
          <a:solidFill>
            <a:schemeClr val="tx1"/>
          </a:solidFill>
          <a:latin typeface="+mn-lt"/>
          <a:ea typeface="+mn-ea"/>
          <a:cs typeface="+mn-cs"/>
        </a:defRPr>
      </a:lvl8pPr>
      <a:lvl9pPr marL="3657656" algn="l" defTabSz="91441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9D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17512761"/>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 id="2147484178" r:id="rId15"/>
    <p:sldLayoutId id="2147484179" r:id="rId16"/>
    <p:sldLayoutId id="2147484180" r:id="rId17"/>
    <p:sldLayoutId id="2147484181" r:id="rId18"/>
    <p:sldLayoutId id="2147484182" r:id="rId19"/>
    <p:sldLayoutId id="2147484183" r:id="rId20"/>
    <p:sldLayoutId id="2147484184" r:id="rId21"/>
    <p:sldLayoutId id="2147484185" r:id="rId22"/>
    <p:sldLayoutId id="2147484186" r:id="rId23"/>
    <p:sldLayoutId id="2147484187" r:id="rId24"/>
    <p:sldLayoutId id="2147484188" r:id="rId25"/>
    <p:sldLayoutId id="214748418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5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5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57.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1.xml"/><Relationship Id="rId5" Type="http://schemas.openxmlformats.org/officeDocument/2006/relationships/image" Target="../media/image21.emf"/><Relationship Id="rId4" Type="http://schemas.openxmlformats.org/officeDocument/2006/relationships/image" Target="../media/image20.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6363" y="2084172"/>
            <a:ext cx="9396397" cy="1162178"/>
          </a:xfrm>
        </p:spPr>
        <p:txBody>
          <a:bodyPr/>
          <a:lstStyle/>
          <a:p>
            <a:r>
              <a:rPr lang="en-US" b="1" dirty="0"/>
              <a:t>Xamarin</a:t>
            </a:r>
          </a:p>
        </p:txBody>
      </p:sp>
    </p:spTree>
    <p:extLst>
      <p:ext uri="{BB962C8B-B14F-4D97-AF65-F5344CB8AC3E}">
        <p14:creationId xmlns:p14="http://schemas.microsoft.com/office/powerpoint/2010/main" val="38927095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4" name="Picture 6" descr="Image result for dell xps 1080p">
            <a:extLst>
              <a:ext uri="{FF2B5EF4-FFF2-40B4-BE49-F238E27FC236}">
                <a16:creationId xmlns:a16="http://schemas.microsoft.com/office/drawing/2014/main" id="{9448761B-12AA-45BF-AEC2-DB0BEF056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7854" y="0"/>
            <a:ext cx="12247033" cy="9144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39265" y="422460"/>
            <a:ext cx="5093439" cy="927809"/>
          </a:xfrm>
        </p:spPr>
        <p:txBody>
          <a:bodyPr>
            <a:normAutofit/>
          </a:bodyPr>
          <a:lstStyle/>
          <a:p>
            <a:r>
              <a:rPr lang="en-US"/>
              <a:t>Visual Studio 2019</a:t>
            </a:r>
          </a:p>
        </p:txBody>
      </p:sp>
      <p:sp>
        <p:nvSpPr>
          <p:cNvPr id="4" name="TextBox 3">
            <a:extLst>
              <a:ext uri="{FF2B5EF4-FFF2-40B4-BE49-F238E27FC236}">
                <a16:creationId xmlns:a16="http://schemas.microsoft.com/office/drawing/2014/main" id="{3815857A-F32E-4E6C-BC32-3C5491AD7D67}"/>
              </a:ext>
            </a:extLst>
          </p:cNvPr>
          <p:cNvSpPr txBox="1"/>
          <p:nvPr/>
        </p:nvSpPr>
        <p:spPr>
          <a:xfrm>
            <a:off x="7808536" y="1455112"/>
            <a:ext cx="4383464" cy="4665893"/>
          </a:xfrm>
          <a:prstGeom prst="rect">
            <a:avLst/>
          </a:prstGeom>
          <a:noFill/>
        </p:spPr>
        <p:txBody>
          <a:bodyPr wrap="square" lIns="182880" tIns="146304" rIns="182880" bIns="146304" rtlCol="0">
            <a:spAutoFit/>
          </a:bodyPr>
          <a:lstStyle/>
          <a:p>
            <a:pPr marL="342900"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iOS, Android, Desktop, Web, Cloud, and More!</a:t>
            </a:r>
          </a:p>
          <a:p>
            <a:pPr marL="342900"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Advanced IntelliSense &amp; Code Cleanup</a:t>
            </a:r>
          </a:p>
          <a:p>
            <a:pPr marL="342900"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Enhanced Collaboration with Live Share and Pull Request Experience</a:t>
            </a:r>
          </a:p>
          <a:p>
            <a:pPr marL="342900"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Advanced Debugger &amp; Search Windows</a:t>
            </a:r>
          </a:p>
          <a:p>
            <a:pPr marL="342900" indent="-3429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Simple Connected Services to Deploy to Azure</a:t>
            </a:r>
          </a:p>
        </p:txBody>
      </p:sp>
      <p:pic>
        <p:nvPicPr>
          <p:cNvPr id="5" name="Picture 4">
            <a:extLst>
              <a:ext uri="{FF2B5EF4-FFF2-40B4-BE49-F238E27FC236}">
                <a16:creationId xmlns:a16="http://schemas.microsoft.com/office/drawing/2014/main" id="{F26E0D7F-0B20-41B5-B43A-E0660A49C0C1}"/>
              </a:ext>
            </a:extLst>
          </p:cNvPr>
          <p:cNvPicPr>
            <a:picLocks noChangeAspect="1"/>
          </p:cNvPicPr>
          <p:nvPr/>
        </p:nvPicPr>
        <p:blipFill>
          <a:blip r:embed="rId4"/>
          <a:stretch>
            <a:fillRect/>
          </a:stretch>
        </p:blipFill>
        <p:spPr>
          <a:xfrm>
            <a:off x="-361951" y="1591354"/>
            <a:ext cx="7906661" cy="4447496"/>
          </a:xfrm>
          <a:prstGeom prst="rect">
            <a:avLst/>
          </a:prstGeom>
        </p:spPr>
      </p:pic>
    </p:spTree>
    <p:extLst>
      <p:ext uri="{BB962C8B-B14F-4D97-AF65-F5344CB8AC3E}">
        <p14:creationId xmlns:p14="http://schemas.microsoft.com/office/powerpoint/2010/main" val="374339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itle 2"/>
          <p:cNvSpPr txBox="1">
            <a:spLocks/>
          </p:cNvSpPr>
          <p:nvPr/>
        </p:nvSpPr>
        <p:spPr>
          <a:xfrm>
            <a:off x="4740162" y="428849"/>
            <a:ext cx="6963072" cy="899538"/>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457157"/>
            <a:r>
              <a:rPr lang="en-US" sz="4800" spc="-50">
                <a:solidFill>
                  <a:srgbClr val="505050"/>
                </a:solidFill>
                <a:latin typeface="Segoe UI Light" panose="020B0502040204020203" pitchFamily="34" charset="0"/>
                <a:ea typeface="Segoe UI" charset="0"/>
                <a:cs typeface="Segoe UI" charset="0"/>
              </a:rPr>
              <a:t>Visual Studio 2019 for Mac</a:t>
            </a:r>
          </a:p>
        </p:txBody>
      </p:sp>
      <p:sp>
        <p:nvSpPr>
          <p:cNvPr id="9" name="Text Placeholder 5">
            <a:extLst>
              <a:ext uri="{FF2B5EF4-FFF2-40B4-BE49-F238E27FC236}">
                <a16:creationId xmlns:a16="http://schemas.microsoft.com/office/drawing/2014/main" id="{57ABDDE1-1462-4DD2-B8C2-63B7CE84FBFD}"/>
              </a:ext>
            </a:extLst>
          </p:cNvPr>
          <p:cNvSpPr txBox="1">
            <a:spLocks/>
          </p:cNvSpPr>
          <p:nvPr/>
        </p:nvSpPr>
        <p:spPr>
          <a:xfrm>
            <a:off x="223295" y="785382"/>
            <a:ext cx="5679068" cy="494904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solidFill>
                  <a:srgbClr val="512BD4"/>
                </a:solidFill>
              </a:rPr>
              <a:t>.NET Centric</a:t>
            </a:r>
          </a:p>
          <a:p>
            <a:pPr lvl="1"/>
            <a:r>
              <a:rPr lang="en-US" sz="2000" dirty="0"/>
              <a:t>Focused on .NET Developers</a:t>
            </a:r>
          </a:p>
          <a:p>
            <a:pPr lvl="1"/>
            <a:r>
              <a:rPr lang="en-US" sz="2000" dirty="0"/>
              <a:t>.NET Core</a:t>
            </a:r>
          </a:p>
          <a:p>
            <a:pPr lvl="1"/>
            <a:r>
              <a:rPr lang="en-US" sz="2000" dirty="0"/>
              <a:t>ASP.NET Core Web Apps &amp; APIs</a:t>
            </a:r>
            <a:endParaRPr lang="en-US" sz="1608" dirty="0"/>
          </a:p>
          <a:p>
            <a:pPr marL="0" indent="0">
              <a:buNone/>
            </a:pPr>
            <a:r>
              <a:rPr lang="en-US" dirty="0">
                <a:solidFill>
                  <a:srgbClr val="512BD4"/>
                </a:solidFill>
              </a:rPr>
              <a:t>Unity </a:t>
            </a:r>
          </a:p>
          <a:p>
            <a:pPr lvl="1"/>
            <a:r>
              <a:rPr lang="en-US" dirty="0"/>
              <a:t>Develop and Debug Unity Game Code</a:t>
            </a:r>
          </a:p>
          <a:p>
            <a:pPr marL="0" indent="0">
              <a:buNone/>
            </a:pPr>
            <a:r>
              <a:rPr lang="en-US" dirty="0">
                <a:solidFill>
                  <a:srgbClr val="512BD4"/>
                </a:solidFill>
              </a:rPr>
              <a:t>Xamarin</a:t>
            </a:r>
          </a:p>
          <a:p>
            <a:pPr lvl="1"/>
            <a:r>
              <a:rPr lang="en-US" dirty="0"/>
              <a:t>Mobile: Android, iOS, </a:t>
            </a:r>
            <a:r>
              <a:rPr lang="en-US" dirty="0" err="1"/>
              <a:t>watchOS</a:t>
            </a:r>
            <a:endParaRPr lang="en-US" dirty="0"/>
          </a:p>
          <a:p>
            <a:pPr lvl="1"/>
            <a:r>
              <a:rPr lang="en-US" dirty="0"/>
              <a:t>macOS, </a:t>
            </a:r>
            <a:r>
              <a:rPr lang="en-US" dirty="0" err="1"/>
              <a:t>tvOS</a:t>
            </a:r>
            <a:endParaRPr lang="en-US" sz="2000" dirty="0"/>
          </a:p>
          <a:p>
            <a:pPr marL="0" indent="0">
              <a:buNone/>
            </a:pPr>
            <a:r>
              <a:rPr lang="en-US" sz="3600" dirty="0">
                <a:solidFill>
                  <a:srgbClr val="512BD4"/>
                </a:solidFill>
              </a:rPr>
              <a:t>Azure</a:t>
            </a:r>
          </a:p>
          <a:p>
            <a:pPr lvl="1"/>
            <a:r>
              <a:rPr lang="en-US" sz="2000" dirty="0"/>
              <a:t>Connected Services</a:t>
            </a:r>
          </a:p>
          <a:p>
            <a:pPr lvl="1"/>
            <a:r>
              <a:rPr lang="en-US" sz="2000" dirty="0"/>
              <a:t>Easy Deployment</a:t>
            </a:r>
          </a:p>
          <a:p>
            <a:pPr lvl="1"/>
            <a:r>
              <a:rPr lang="en-US" sz="2000" dirty="0"/>
              <a:t>Azure Functions</a:t>
            </a:r>
          </a:p>
        </p:txBody>
      </p:sp>
      <p:grpSp>
        <p:nvGrpSpPr>
          <p:cNvPr id="6" name="Group 5">
            <a:extLst>
              <a:ext uri="{FF2B5EF4-FFF2-40B4-BE49-F238E27FC236}">
                <a16:creationId xmlns:a16="http://schemas.microsoft.com/office/drawing/2014/main" id="{F92DE7C4-6E5A-4B8B-B9CF-2D47EC0132DF}"/>
              </a:ext>
            </a:extLst>
          </p:cNvPr>
          <p:cNvGrpSpPr/>
          <p:nvPr/>
        </p:nvGrpSpPr>
        <p:grpSpPr>
          <a:xfrm>
            <a:off x="4297753" y="1684920"/>
            <a:ext cx="9314715" cy="5334309"/>
            <a:chOff x="4297753" y="1684920"/>
            <a:chExt cx="9314716" cy="5334309"/>
          </a:xfrm>
        </p:grpSpPr>
        <p:grpSp>
          <p:nvGrpSpPr>
            <p:cNvPr id="14" name="Group 13"/>
            <p:cNvGrpSpPr/>
            <p:nvPr/>
          </p:nvGrpSpPr>
          <p:grpSpPr>
            <a:xfrm>
              <a:off x="4297753" y="1684920"/>
              <a:ext cx="9314716" cy="5334309"/>
              <a:chOff x="3148968" y="1268868"/>
              <a:chExt cx="8934716" cy="5116692"/>
            </a:xfrm>
          </p:grpSpPr>
          <p:pic>
            <p:nvPicPr>
              <p:cNvPr id="17"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60803" y="1628910"/>
                <a:ext cx="6419739" cy="4058884"/>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8968" y="1268868"/>
                <a:ext cx="8934716" cy="5116692"/>
              </a:xfrm>
              <a:prstGeom prst="rect">
                <a:avLst/>
              </a:prstGeom>
            </p:spPr>
          </p:pic>
        </p:grpSp>
        <p:pic>
          <p:nvPicPr>
            <p:cNvPr id="5" name="Picture 4" descr="A screenshot of a computer screen&#10;&#10;Description automatically generated">
              <a:extLst>
                <a:ext uri="{FF2B5EF4-FFF2-40B4-BE49-F238E27FC236}">
                  <a16:creationId xmlns:a16="http://schemas.microsoft.com/office/drawing/2014/main" id="{7FF11B35-0850-4BDB-BAFA-C0A0760E27A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540481" y="2023180"/>
              <a:ext cx="6770420" cy="4231512"/>
            </a:xfrm>
            <a:prstGeom prst="rect">
              <a:avLst/>
            </a:prstGeom>
          </p:spPr>
        </p:pic>
      </p:grpSp>
    </p:spTree>
    <p:extLst>
      <p:ext uri="{BB962C8B-B14F-4D97-AF65-F5344CB8AC3E}">
        <p14:creationId xmlns:p14="http://schemas.microsoft.com/office/powerpoint/2010/main" val="249095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087FA18-8209-4BA2-BB8F-73FEB59F0F18}"/>
              </a:ext>
            </a:extLst>
          </p:cNvPr>
          <p:cNvSpPr txBox="1">
            <a:spLocks/>
          </p:cNvSpPr>
          <p:nvPr/>
        </p:nvSpPr>
        <p:spPr>
          <a:xfrm>
            <a:off x="4095750" y="1150947"/>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dirty="0">
                <a:ln w="3175">
                  <a:noFill/>
                </a:ln>
                <a:solidFill>
                  <a:srgbClr val="7030A0"/>
                </a:solidFill>
                <a:effectLst/>
                <a:uLnTx/>
                <a:uFillTx/>
                <a:latin typeface="Segoe UI Light"/>
                <a:ea typeface="+mn-ea"/>
                <a:cs typeface="Segoe UI Light" panose="020B0502040204020203" pitchFamily="34" charset="0"/>
              </a:rPr>
              <a:t>Accelerate your</a:t>
            </a:r>
          </a:p>
        </p:txBody>
      </p:sp>
      <p:cxnSp>
        <p:nvCxnSpPr>
          <p:cNvPr id="8" name="Straight Connector 7">
            <a:extLst>
              <a:ext uri="{FF2B5EF4-FFF2-40B4-BE49-F238E27FC236}">
                <a16:creationId xmlns:a16="http://schemas.microsoft.com/office/drawing/2014/main" id="{BC2B63E8-5C63-43D9-87F1-7C7E56CACCFA}"/>
              </a:ext>
            </a:extLst>
          </p:cNvPr>
          <p:cNvCxnSpPr/>
          <p:nvPr/>
        </p:nvCxnSpPr>
        <p:spPr>
          <a:xfrm>
            <a:off x="2956639" y="1150947"/>
            <a:ext cx="6351750" cy="0"/>
          </a:xfrm>
          <a:prstGeom prst="line">
            <a:avLst/>
          </a:prstGeom>
          <a:noFill/>
          <a:ln w="9525" cap="flat" cmpd="sng" algn="ctr">
            <a:solidFill>
              <a:schemeClr val="tx2"/>
            </a:solidFill>
            <a:prstDash val="solid"/>
            <a:headEnd type="none"/>
            <a:tailEnd type="none"/>
          </a:ln>
          <a:effectLst/>
        </p:spPr>
      </p:cxnSp>
      <p:pic>
        <p:nvPicPr>
          <p:cNvPr id="9" name="Picture 8">
            <a:extLst>
              <a:ext uri="{FF2B5EF4-FFF2-40B4-BE49-F238E27FC236}">
                <a16:creationId xmlns:a16="http://schemas.microsoft.com/office/drawing/2014/main" id="{99AC5D39-D144-49E0-B804-998109205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865" y="293222"/>
            <a:ext cx="3090744" cy="865569"/>
          </a:xfrm>
          <a:prstGeom prst="rect">
            <a:avLst/>
          </a:prstGeom>
        </p:spPr>
      </p:pic>
      <p:sp>
        <p:nvSpPr>
          <p:cNvPr id="12" name="Text Placeholder 4">
            <a:extLst>
              <a:ext uri="{FF2B5EF4-FFF2-40B4-BE49-F238E27FC236}">
                <a16:creationId xmlns:a16="http://schemas.microsoft.com/office/drawing/2014/main" id="{50F5C8BF-E32B-4D4A-A7F8-72579DD813C4}"/>
              </a:ext>
            </a:extLst>
          </p:cNvPr>
          <p:cNvSpPr txBox="1">
            <a:spLocks/>
          </p:cNvSpPr>
          <p:nvPr/>
        </p:nvSpPr>
        <p:spPr>
          <a:xfrm>
            <a:off x="6000750" y="1150946"/>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rgbClr val="7030A0"/>
                </a:solidFill>
                <a:effectLst/>
                <a:uLnTx/>
                <a:uFillTx/>
                <a:latin typeface="Segoe UI Light"/>
                <a:ea typeface="+mn-ea"/>
                <a:cs typeface="Segoe UI Light" panose="020B0502040204020203" pitchFamily="34" charset="0"/>
              </a:rPr>
              <a:t>development</a:t>
            </a:r>
          </a:p>
        </p:txBody>
      </p:sp>
      <p:sp>
        <p:nvSpPr>
          <p:cNvPr id="13" name="Text Placeholder 4">
            <a:extLst>
              <a:ext uri="{FF2B5EF4-FFF2-40B4-BE49-F238E27FC236}">
                <a16:creationId xmlns:a16="http://schemas.microsoft.com/office/drawing/2014/main" id="{DFAE29D2-B221-4A4B-9CE5-8B8301150D4F}"/>
              </a:ext>
            </a:extLst>
          </p:cNvPr>
          <p:cNvSpPr txBox="1">
            <a:spLocks/>
          </p:cNvSpPr>
          <p:nvPr/>
        </p:nvSpPr>
        <p:spPr>
          <a:xfrm>
            <a:off x="5120561" y="1158790"/>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dirty="0">
                <a:ln w="3175">
                  <a:noFill/>
                </a:ln>
                <a:solidFill>
                  <a:srgbClr val="7030A0"/>
                </a:solidFill>
                <a:effectLst/>
                <a:uLnTx/>
                <a:uFillTx/>
                <a:latin typeface="Segoe UI Semibold" panose="020B0702040204020203" pitchFamily="34" charset="0"/>
                <a:ea typeface="+mn-ea"/>
                <a:cs typeface="Segoe UI Semibold" panose="020B0702040204020203" pitchFamily="34" charset="0"/>
              </a:rPr>
              <a:t>cloud</a:t>
            </a:r>
          </a:p>
        </p:txBody>
      </p:sp>
      <p:sp>
        <p:nvSpPr>
          <p:cNvPr id="37" name="TextBox 36">
            <a:extLst>
              <a:ext uri="{FF2B5EF4-FFF2-40B4-BE49-F238E27FC236}">
                <a16:creationId xmlns:a16="http://schemas.microsoft.com/office/drawing/2014/main" id="{068EF449-6B82-4043-AED0-1FD7863F0B0D}"/>
              </a:ext>
            </a:extLst>
          </p:cNvPr>
          <p:cNvSpPr txBox="1"/>
          <p:nvPr/>
        </p:nvSpPr>
        <p:spPr>
          <a:xfrm>
            <a:off x="1910986"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Connected Services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 new experience for easily discovering and extending your app with cloud services</a:t>
            </a:r>
          </a:p>
        </p:txBody>
      </p:sp>
      <p:sp>
        <p:nvSpPr>
          <p:cNvPr id="38" name="TextBox 37">
            <a:extLst>
              <a:ext uri="{FF2B5EF4-FFF2-40B4-BE49-F238E27FC236}">
                <a16:creationId xmlns:a16="http://schemas.microsoft.com/office/drawing/2014/main" id="{5F4265A4-E49D-4184-AF4F-DA769921BB58}"/>
              </a:ext>
            </a:extLst>
          </p:cNvPr>
          <p:cNvSpPr txBox="1"/>
          <p:nvPr/>
        </p:nvSpPr>
        <p:spPr>
          <a:xfrm>
            <a:off x="-118950" y="4026556"/>
            <a:ext cx="1926538" cy="1750439"/>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Seamless Azure Integration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Publish directly to Azure without leaving the IDE</a:t>
            </a:r>
          </a:p>
        </p:txBody>
      </p:sp>
      <p:sp>
        <p:nvSpPr>
          <p:cNvPr id="39" name="TextBox 38">
            <a:extLst>
              <a:ext uri="{FF2B5EF4-FFF2-40B4-BE49-F238E27FC236}">
                <a16:creationId xmlns:a16="http://schemas.microsoft.com/office/drawing/2014/main" id="{682DD656-D8D2-4332-8289-C0A314ED8D6F}"/>
              </a:ext>
            </a:extLst>
          </p:cNvPr>
          <p:cNvSpPr txBox="1"/>
          <p:nvPr/>
        </p:nvSpPr>
        <p:spPr>
          <a:xfrm>
            <a:off x="6159519" y="4026557"/>
            <a:ext cx="1942489" cy="213015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App Insights with Code Lens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a 360° view of your app that includes availability, performance and user behavior</a:t>
            </a:r>
          </a:p>
        </p:txBody>
      </p:sp>
      <p:sp>
        <p:nvSpPr>
          <p:cNvPr id="40" name="TextBox 39">
            <a:extLst>
              <a:ext uri="{FF2B5EF4-FFF2-40B4-BE49-F238E27FC236}">
                <a16:creationId xmlns:a16="http://schemas.microsoft.com/office/drawing/2014/main" id="{81480B4C-0F27-4487-A5EB-B4E881FE5E38}"/>
              </a:ext>
            </a:extLst>
          </p:cNvPr>
          <p:cNvSpPr txBox="1"/>
          <p:nvPr/>
        </p:nvSpPr>
        <p:spPr>
          <a:xfrm>
            <a:off x="4108268" y="4026556"/>
            <a:ext cx="1926538" cy="233835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Container Tools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Quickly add Docker compose and container orchestrator support to your apps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a:ln>
                <a:noFill/>
              </a:ln>
              <a:solidFill>
                <a:srgbClr val="1A1A1A"/>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FAB2C208-7DD0-498B-A7B3-019A241C3984}"/>
              </a:ext>
            </a:extLst>
          </p:cNvPr>
          <p:cNvSpPr txBox="1"/>
          <p:nvPr/>
        </p:nvSpPr>
        <p:spPr>
          <a:xfrm>
            <a:off x="10262024"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Snapshot Debugging</a:t>
            </a:r>
            <a:endParaRPr kumimoji="0" lang="en-US" sz="2306"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Production debugging your cloud apps has never been so simple</a:t>
            </a:r>
          </a:p>
        </p:txBody>
      </p:sp>
      <p:sp>
        <p:nvSpPr>
          <p:cNvPr id="42" name="TextBox 41">
            <a:extLst>
              <a:ext uri="{FF2B5EF4-FFF2-40B4-BE49-F238E27FC236}">
                <a16:creationId xmlns:a16="http://schemas.microsoft.com/office/drawing/2014/main" id="{007AEA8F-7422-4814-A8D6-FD4DFBF74FFB}"/>
              </a:ext>
            </a:extLst>
          </p:cNvPr>
          <p:cNvSpPr txBox="1"/>
          <p:nvPr/>
        </p:nvSpPr>
        <p:spPr>
          <a:xfrm>
            <a:off x="8210772" y="4026557"/>
            <a:ext cx="1926538" cy="204853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Azure Functions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started quickly with serverless using templates and tools for development and debugging</a:t>
            </a:r>
          </a:p>
        </p:txBody>
      </p:sp>
      <p:pic>
        <p:nvPicPr>
          <p:cNvPr id="61" name="Picture 60">
            <a:extLst>
              <a:ext uri="{FF2B5EF4-FFF2-40B4-BE49-F238E27FC236}">
                <a16:creationId xmlns:a16="http://schemas.microsoft.com/office/drawing/2014/main" id="{FDFF26AD-174E-47B1-8988-AABBB1AC616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862693" y="2516287"/>
            <a:ext cx="2057013" cy="1252320"/>
          </a:xfrm>
          <a:prstGeom prst="rect">
            <a:avLst/>
          </a:prstGeom>
        </p:spPr>
      </p:pic>
      <p:pic>
        <p:nvPicPr>
          <p:cNvPr id="62" name="Picture 61">
            <a:extLst>
              <a:ext uri="{FF2B5EF4-FFF2-40B4-BE49-F238E27FC236}">
                <a16:creationId xmlns:a16="http://schemas.microsoft.com/office/drawing/2014/main" id="{B88A77A3-BB0E-42F1-9768-3CC561452A7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7237" y="2431507"/>
            <a:ext cx="1589527" cy="1458378"/>
          </a:xfrm>
          <a:prstGeom prst="rect">
            <a:avLst/>
          </a:prstGeom>
        </p:spPr>
      </p:pic>
      <p:pic>
        <p:nvPicPr>
          <p:cNvPr id="63" name="Picture 62">
            <a:extLst>
              <a:ext uri="{FF2B5EF4-FFF2-40B4-BE49-F238E27FC236}">
                <a16:creationId xmlns:a16="http://schemas.microsoft.com/office/drawing/2014/main" id="{CB8F257A-0F49-44A9-87EA-95809D5CD9E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197243" y="2431507"/>
            <a:ext cx="1851092" cy="1388990"/>
          </a:xfrm>
          <a:prstGeom prst="rect">
            <a:avLst/>
          </a:prstGeom>
        </p:spPr>
      </p:pic>
      <p:pic>
        <p:nvPicPr>
          <p:cNvPr id="64" name="Picture 63">
            <a:extLst>
              <a:ext uri="{FF2B5EF4-FFF2-40B4-BE49-F238E27FC236}">
                <a16:creationId xmlns:a16="http://schemas.microsoft.com/office/drawing/2014/main" id="{90B1D69D-7AFE-47AE-AFC8-EA2B5107BA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2297" y="2289925"/>
            <a:ext cx="1926538" cy="1672154"/>
          </a:xfrm>
          <a:prstGeom prst="rect">
            <a:avLst/>
          </a:prstGeom>
        </p:spPr>
      </p:pic>
      <p:pic>
        <p:nvPicPr>
          <p:cNvPr id="66" name="Picture 65">
            <a:extLst>
              <a:ext uri="{FF2B5EF4-FFF2-40B4-BE49-F238E27FC236}">
                <a16:creationId xmlns:a16="http://schemas.microsoft.com/office/drawing/2014/main" id="{F4F71EDC-003A-458D-B95B-62D550E5D9AC}"/>
              </a:ext>
            </a:extLst>
          </p:cNvPr>
          <p:cNvPicPr>
            <a:picLocks noChangeAspect="1"/>
          </p:cNvPicPr>
          <p:nvPr/>
        </p:nvPicPr>
        <p:blipFill>
          <a:blip r:embed="rId8"/>
          <a:stretch>
            <a:fillRect/>
          </a:stretch>
        </p:blipFill>
        <p:spPr>
          <a:xfrm>
            <a:off x="4058914" y="2337172"/>
            <a:ext cx="1926538" cy="1556623"/>
          </a:xfrm>
          <a:prstGeom prst="rect">
            <a:avLst/>
          </a:prstGeom>
        </p:spPr>
      </p:pic>
      <p:pic>
        <p:nvPicPr>
          <p:cNvPr id="67" name="Picture 66">
            <a:extLst>
              <a:ext uri="{FF2B5EF4-FFF2-40B4-BE49-F238E27FC236}">
                <a16:creationId xmlns:a16="http://schemas.microsoft.com/office/drawing/2014/main" id="{8A957AAA-96A4-4394-859E-A5A680A86953}"/>
              </a:ext>
            </a:extLst>
          </p:cNvPr>
          <p:cNvPicPr>
            <a:picLocks noChangeAspect="1"/>
          </p:cNvPicPr>
          <p:nvPr/>
        </p:nvPicPr>
        <p:blipFill>
          <a:blip r:embed="rId9"/>
          <a:stretch>
            <a:fillRect/>
          </a:stretch>
        </p:blipFill>
        <p:spPr>
          <a:xfrm>
            <a:off x="8260126" y="2464654"/>
            <a:ext cx="1783941" cy="1240589"/>
          </a:xfrm>
          <a:prstGeom prst="rect">
            <a:avLst/>
          </a:prstGeom>
        </p:spPr>
      </p:pic>
    </p:spTree>
    <p:extLst>
      <p:ext uri="{BB962C8B-B14F-4D97-AF65-F5344CB8AC3E}">
        <p14:creationId xmlns:p14="http://schemas.microsoft.com/office/powerpoint/2010/main" val="139994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par>
                                <p:cTn id="10" presetID="53" presetClass="entr" presetSubtype="16"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animEffect transition="in" filter="fade">
                                      <p:cBhvr>
                                        <p:cTn id="19" dur="500"/>
                                        <p:tgtEl>
                                          <p:spTgt spid="66"/>
                                        </p:tgtEl>
                                      </p:cBhvr>
                                    </p:animEffect>
                                  </p:childTnLst>
                                </p:cTn>
                              </p:par>
                              <p:par>
                                <p:cTn id="20" presetID="53" presetClass="entr" presetSubtype="16"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53" presetClass="entr" presetSubtype="16"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ppt_w</p:attrName>
                                        </p:attrNameLst>
                                      </p:cBhvr>
                                      <p:tavLst>
                                        <p:tav tm="0">
                                          <p:val>
                                            <p:fltVal val="0"/>
                                          </p:val>
                                        </p:tav>
                                        <p:tav tm="100000">
                                          <p:val>
                                            <p:strVal val="#ppt_w"/>
                                          </p:val>
                                        </p:tav>
                                      </p:tavLst>
                                    </p:anim>
                                    <p:anim calcmode="lin" valueType="num">
                                      <p:cBhvr>
                                        <p:cTn id="28" dur="500" fill="hold"/>
                                        <p:tgtEl>
                                          <p:spTgt spid="67"/>
                                        </p:tgtEl>
                                        <p:attrNameLst>
                                          <p:attrName>ppt_h</p:attrName>
                                        </p:attrNameLst>
                                      </p:cBhvr>
                                      <p:tavLst>
                                        <p:tav tm="0">
                                          <p:val>
                                            <p:fltVal val="0"/>
                                          </p:val>
                                        </p:tav>
                                        <p:tav tm="100000">
                                          <p:val>
                                            <p:strVal val="#ppt_h"/>
                                          </p:val>
                                        </p:tav>
                                      </p:tavLst>
                                    </p:anim>
                                    <p:animEffect transition="in" filter="fade">
                                      <p:cBhvr>
                                        <p:cTn id="29" dur="500"/>
                                        <p:tgtEl>
                                          <p:spTgt spid="67"/>
                                        </p:tgtEl>
                                      </p:cBhvr>
                                    </p:animEffect>
                                  </p:childTnLst>
                                </p:cTn>
                              </p:par>
                              <p:par>
                                <p:cTn id="30" presetID="53" presetClass="entr" presetSubtype="16"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500" fill="hold"/>
                                        <p:tgtEl>
                                          <p:spTgt spid="64"/>
                                        </p:tgtEl>
                                        <p:attrNameLst>
                                          <p:attrName>ppt_w</p:attrName>
                                        </p:attrNameLst>
                                      </p:cBhvr>
                                      <p:tavLst>
                                        <p:tav tm="0">
                                          <p:val>
                                            <p:fltVal val="0"/>
                                          </p:val>
                                        </p:tav>
                                        <p:tav tm="100000">
                                          <p:val>
                                            <p:strVal val="#ppt_w"/>
                                          </p:val>
                                        </p:tav>
                                      </p:tavLst>
                                    </p:anim>
                                    <p:anim calcmode="lin" valueType="num">
                                      <p:cBhvr>
                                        <p:cTn id="33" dur="500" fill="hold"/>
                                        <p:tgtEl>
                                          <p:spTgt spid="64"/>
                                        </p:tgtEl>
                                        <p:attrNameLst>
                                          <p:attrName>ppt_h</p:attrName>
                                        </p:attrNameLst>
                                      </p:cBhvr>
                                      <p:tavLst>
                                        <p:tav tm="0">
                                          <p:val>
                                            <p:fltVal val="0"/>
                                          </p:val>
                                        </p:tav>
                                        <p:tav tm="100000">
                                          <p:val>
                                            <p:strVal val="#ppt_h"/>
                                          </p:val>
                                        </p:tav>
                                      </p:tavLst>
                                    </p:anim>
                                    <p:animEffect transition="in" filter="fade">
                                      <p:cBhvr>
                                        <p:cTn id="34" dur="500"/>
                                        <p:tgtEl>
                                          <p:spTgt spid="64"/>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anim calcmode="lin" valueType="num">
                                      <p:cBhvr>
                                        <p:cTn id="39" dur="500" fill="hold"/>
                                        <p:tgtEl>
                                          <p:spTgt spid="37"/>
                                        </p:tgtEl>
                                        <p:attrNameLst>
                                          <p:attrName>ppt_x</p:attrName>
                                        </p:attrNameLst>
                                      </p:cBhvr>
                                      <p:tavLst>
                                        <p:tav tm="0">
                                          <p:val>
                                            <p:strVal val="#ppt_x"/>
                                          </p:val>
                                        </p:tav>
                                        <p:tav tm="100000">
                                          <p:val>
                                            <p:strVal val="#ppt_x"/>
                                          </p:val>
                                        </p:tav>
                                      </p:tavLst>
                                    </p:anim>
                                    <p:anim calcmode="lin" valueType="num">
                                      <p:cBhvr>
                                        <p:cTn id="40" dur="500" fill="hold"/>
                                        <p:tgtEl>
                                          <p:spTgt spid="3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anim calcmode="lin" valueType="num">
                                      <p:cBhvr>
                                        <p:cTn id="44" dur="500" fill="hold"/>
                                        <p:tgtEl>
                                          <p:spTgt spid="38"/>
                                        </p:tgtEl>
                                        <p:attrNameLst>
                                          <p:attrName>ppt_x</p:attrName>
                                        </p:attrNameLst>
                                      </p:cBhvr>
                                      <p:tavLst>
                                        <p:tav tm="0">
                                          <p:val>
                                            <p:strVal val="#ppt_x"/>
                                          </p:val>
                                        </p:tav>
                                        <p:tav tm="100000">
                                          <p:val>
                                            <p:strVal val="#ppt_x"/>
                                          </p:val>
                                        </p:tav>
                                      </p:tavLst>
                                    </p:anim>
                                    <p:anim calcmode="lin" valueType="num">
                                      <p:cBhvr>
                                        <p:cTn id="45" dur="500" fill="hold"/>
                                        <p:tgtEl>
                                          <p:spTgt spid="3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anim calcmode="lin" valueType="num">
                                      <p:cBhvr>
                                        <p:cTn id="49" dur="500" fill="hold"/>
                                        <p:tgtEl>
                                          <p:spTgt spid="40"/>
                                        </p:tgtEl>
                                        <p:attrNameLst>
                                          <p:attrName>ppt_x</p:attrName>
                                        </p:attrNameLst>
                                      </p:cBhvr>
                                      <p:tavLst>
                                        <p:tav tm="0">
                                          <p:val>
                                            <p:strVal val="#ppt_x"/>
                                          </p:val>
                                        </p:tav>
                                        <p:tav tm="100000">
                                          <p:val>
                                            <p:strVal val="#ppt_x"/>
                                          </p:val>
                                        </p:tav>
                                      </p:tavLst>
                                    </p:anim>
                                    <p:anim calcmode="lin" valueType="num">
                                      <p:cBhvr>
                                        <p:cTn id="50" dur="500" fill="hold"/>
                                        <p:tgtEl>
                                          <p:spTgt spid="4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anim calcmode="lin" valueType="num">
                                      <p:cBhvr>
                                        <p:cTn id="54" dur="500" fill="hold"/>
                                        <p:tgtEl>
                                          <p:spTgt spid="39"/>
                                        </p:tgtEl>
                                        <p:attrNameLst>
                                          <p:attrName>ppt_x</p:attrName>
                                        </p:attrNameLst>
                                      </p:cBhvr>
                                      <p:tavLst>
                                        <p:tav tm="0">
                                          <p:val>
                                            <p:strVal val="#ppt_x"/>
                                          </p:val>
                                        </p:tav>
                                        <p:tav tm="100000">
                                          <p:val>
                                            <p:strVal val="#ppt_x"/>
                                          </p:val>
                                        </p:tav>
                                      </p:tavLst>
                                    </p:anim>
                                    <p:anim calcmode="lin" valueType="num">
                                      <p:cBhvr>
                                        <p:cTn id="55" dur="500" fill="hold"/>
                                        <p:tgtEl>
                                          <p:spTgt spid="3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anim calcmode="lin" valueType="num">
                                      <p:cBhvr>
                                        <p:cTn id="59" dur="500" fill="hold"/>
                                        <p:tgtEl>
                                          <p:spTgt spid="42"/>
                                        </p:tgtEl>
                                        <p:attrNameLst>
                                          <p:attrName>ppt_x</p:attrName>
                                        </p:attrNameLst>
                                      </p:cBhvr>
                                      <p:tavLst>
                                        <p:tav tm="0">
                                          <p:val>
                                            <p:strVal val="#ppt_x"/>
                                          </p:val>
                                        </p:tav>
                                        <p:tav tm="100000">
                                          <p:val>
                                            <p:strVal val="#ppt_x"/>
                                          </p:val>
                                        </p:tav>
                                      </p:tavLst>
                                    </p:anim>
                                    <p:anim calcmode="lin" valueType="num">
                                      <p:cBhvr>
                                        <p:cTn id="60" dur="500" fill="hold"/>
                                        <p:tgtEl>
                                          <p:spTgt spid="4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anim calcmode="lin" valueType="num">
                                      <p:cBhvr>
                                        <p:cTn id="64" dur="500" fill="hold"/>
                                        <p:tgtEl>
                                          <p:spTgt spid="41"/>
                                        </p:tgtEl>
                                        <p:attrNameLst>
                                          <p:attrName>ppt_x</p:attrName>
                                        </p:attrNameLst>
                                      </p:cBhvr>
                                      <p:tavLst>
                                        <p:tav tm="0">
                                          <p:val>
                                            <p:strVal val="#ppt_x"/>
                                          </p:val>
                                        </p:tav>
                                        <p:tav tm="100000">
                                          <p:val>
                                            <p:strVal val="#ppt_x"/>
                                          </p:val>
                                        </p:tav>
                                      </p:tavLst>
                                    </p:anim>
                                    <p:anim calcmode="lin" valueType="num">
                                      <p:cBhvr>
                                        <p:cTn id="65" dur="500" fill="hold"/>
                                        <p:tgtEl>
                                          <p:spTgt spid="41"/>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path" presetSubtype="0" accel="50000" decel="50000" fill="hold" grpId="0" nodeType="afterEffect">
                                  <p:stCondLst>
                                    <p:cond delay="0"/>
                                  </p:stCondLst>
                                  <p:childTnLst>
                                    <p:animMotion origin="layout" path="M -6.25E-7 -2.59259E-6 L 0.03294 0.00116 " pathEditMode="relative" rAng="0" ptsTypes="AA">
                                      <p:cBhvr>
                                        <p:cTn id="68" dur="2000" fill="hold"/>
                                        <p:tgtEl>
                                          <p:spTgt spid="12"/>
                                        </p:tgtEl>
                                        <p:attrNameLst>
                                          <p:attrName>ppt_x</p:attrName>
                                          <p:attrName>ppt_y</p:attrName>
                                        </p:attrNameLst>
                                      </p:cBhvr>
                                      <p:rCtr x="1641" y="46"/>
                                    </p:animMotion>
                                  </p:childTnLst>
                                </p:cTn>
                              </p:par>
                              <p:par>
                                <p:cTn id="69" presetID="42" presetClass="path" presetSubtype="0" accel="50000" decel="50000" fill="hold" grpId="0" nodeType="withEffect">
                                  <p:stCondLst>
                                    <p:cond delay="0"/>
                                  </p:stCondLst>
                                  <p:childTnLst>
                                    <p:animMotion origin="layout" path="M -6.25E-7 -2.59259E-6 L -0.0332 0.00116 " pathEditMode="relative" rAng="0" ptsTypes="AA">
                                      <p:cBhvr>
                                        <p:cTn id="70" dur="2000" fill="hold"/>
                                        <p:tgtEl>
                                          <p:spTgt spid="7"/>
                                        </p:tgtEl>
                                        <p:attrNameLst>
                                          <p:attrName>ppt_x</p:attrName>
                                          <p:attrName>ppt_y</p:attrName>
                                        </p:attrNameLst>
                                      </p:cBhvr>
                                      <p:rCtr x="-1667" y="46"/>
                                    </p:animMotion>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37" grpId="0"/>
      <p:bldP spid="38" grpId="0"/>
      <p:bldP spid="39" grpId="0"/>
      <p:bldP spid="40" grpId="0"/>
      <p:bldP spid="41"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946D3-37DB-410C-854C-53E082C29EF5}"/>
              </a:ext>
            </a:extLst>
          </p:cNvPr>
          <p:cNvSpPr>
            <a:spLocks noGrp="1"/>
          </p:cNvSpPr>
          <p:nvPr>
            <p:ph type="title"/>
          </p:nvPr>
        </p:nvSpPr>
        <p:spPr/>
        <p:txBody>
          <a:bodyPr/>
          <a:lstStyle/>
          <a:p>
            <a:r>
              <a:rPr lang="en-US"/>
              <a:t>Xamarin.Forms Previewer</a:t>
            </a:r>
          </a:p>
        </p:txBody>
      </p:sp>
      <p:pic>
        <p:nvPicPr>
          <p:cNvPr id="3" name="Picture 2">
            <a:extLst>
              <a:ext uri="{FF2B5EF4-FFF2-40B4-BE49-F238E27FC236}">
                <a16:creationId xmlns:a16="http://schemas.microsoft.com/office/drawing/2014/main" id="{BBBDC0BC-2F51-4C2F-BD15-29ECB09C4677}"/>
              </a:ext>
            </a:extLst>
          </p:cNvPr>
          <p:cNvPicPr>
            <a:picLocks noChangeAspect="1"/>
          </p:cNvPicPr>
          <p:nvPr/>
        </p:nvPicPr>
        <p:blipFill>
          <a:blip r:embed="rId3"/>
          <a:stretch>
            <a:fillRect/>
          </a:stretch>
        </p:blipFill>
        <p:spPr>
          <a:xfrm>
            <a:off x="5009964" y="1278031"/>
            <a:ext cx="9861825" cy="5290458"/>
          </a:xfrm>
          <a:prstGeom prst="rect">
            <a:avLst/>
          </a:prstGeom>
        </p:spPr>
      </p:pic>
      <p:sp>
        <p:nvSpPr>
          <p:cNvPr id="4" name="TextBox 3">
            <a:extLst>
              <a:ext uri="{FF2B5EF4-FFF2-40B4-BE49-F238E27FC236}">
                <a16:creationId xmlns:a16="http://schemas.microsoft.com/office/drawing/2014/main" id="{F112923D-53B6-4BC4-B622-CCA992BCEB46}"/>
              </a:ext>
            </a:extLst>
          </p:cNvPr>
          <p:cNvSpPr txBox="1"/>
          <p:nvPr/>
        </p:nvSpPr>
        <p:spPr>
          <a:xfrm>
            <a:off x="350758" y="1358891"/>
            <a:ext cx="4453471" cy="5632311"/>
          </a:xfrm>
          <a:prstGeom prst="rect">
            <a:avLst/>
          </a:prstGeom>
          <a:noFill/>
        </p:spPr>
        <p:txBody>
          <a:bodyPr wrap="square" rtlCol="0">
            <a:spAutoFit/>
          </a:bodyPr>
          <a:lstStyle/>
          <a:p>
            <a:pPr marL="285750" indent="-285750">
              <a:buFont typeface="Arial" panose="020B0604020202020204" pitchFamily="34" charset="0"/>
              <a:buChar char="•"/>
            </a:pPr>
            <a:r>
              <a:rPr lang="en-US" sz="2400">
                <a:cs typeface="Helvetica" panose="020B0604020202020204" pitchFamily="34" charset="0"/>
              </a:rPr>
              <a:t>Quickly preview a visualization of your user interface</a:t>
            </a:r>
          </a:p>
          <a:p>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Drag &amp; Drop Controls to XAML and modify in property panel</a:t>
            </a:r>
          </a:p>
          <a:p>
            <a:pPr marL="285750" indent="-285750">
              <a:buFont typeface="Arial" panose="020B0604020202020204" pitchFamily="34" charset="0"/>
              <a:buChar char="•"/>
            </a:pPr>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Target multiple screen sizes and resolutions of iOS &amp; Android devices. </a:t>
            </a:r>
          </a:p>
          <a:p>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Preview data with design time attributes</a:t>
            </a:r>
          </a:p>
          <a:p>
            <a:pPr marL="285750" indent="-285750">
              <a:buFont typeface="Arial" panose="020B0604020202020204" pitchFamily="34" charset="0"/>
              <a:buChar char="•"/>
            </a:pPr>
            <a:endParaRPr lang="en-US" sz="2400">
              <a:cs typeface="Helvetica" panose="020B0604020202020204" pitchFamily="34" charset="0"/>
            </a:endParaRPr>
          </a:p>
        </p:txBody>
      </p:sp>
    </p:spTree>
    <p:extLst>
      <p:ext uri="{BB962C8B-B14F-4D97-AF65-F5344CB8AC3E}">
        <p14:creationId xmlns:p14="http://schemas.microsoft.com/office/powerpoint/2010/main" val="2903097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iOS Simulator Remoting</a:t>
            </a:r>
          </a:p>
        </p:txBody>
      </p:sp>
      <p:sp>
        <p:nvSpPr>
          <p:cNvPr id="3" name="TextBox 2"/>
          <p:cNvSpPr txBox="1"/>
          <p:nvPr/>
        </p:nvSpPr>
        <p:spPr>
          <a:xfrm>
            <a:off x="609602" y="1635896"/>
            <a:ext cx="5486400" cy="3785652"/>
          </a:xfrm>
          <a:prstGeom prst="rect">
            <a:avLst/>
          </a:prstGeom>
          <a:noFill/>
        </p:spPr>
        <p:txBody>
          <a:bodyPr wrap="square" rtlCol="0">
            <a:spAutoFit/>
          </a:bodyPr>
          <a:lstStyle/>
          <a:p>
            <a:pPr marL="342900" indent="-342900">
              <a:buFont typeface="Arial" charset="0"/>
              <a:buChar char="•"/>
            </a:pPr>
            <a:r>
              <a:rPr lang="en-US" sz="4000">
                <a:solidFill>
                  <a:srgbClr val="404040"/>
                </a:solidFill>
                <a:latin typeface="+mj-lt"/>
                <a:ea typeface="Segoe UI" charset="0"/>
                <a:cs typeface="Segoe UI" charset="0"/>
              </a:rPr>
              <a:t>Multi-Touch Enabled</a:t>
            </a:r>
          </a:p>
          <a:p>
            <a:pPr marL="342900" indent="-342900">
              <a:buFont typeface="Arial" charset="0"/>
              <a:buChar char="•"/>
            </a:pPr>
            <a:r>
              <a:rPr lang="en-US" sz="4000">
                <a:solidFill>
                  <a:srgbClr val="404040"/>
                </a:solidFill>
                <a:latin typeface="+mj-lt"/>
                <a:ea typeface="Segoe UI" charset="0"/>
                <a:cs typeface="Segoe UI" charset="0"/>
              </a:rPr>
              <a:t>Pressure Sensitive</a:t>
            </a:r>
          </a:p>
          <a:p>
            <a:pPr marL="342900" indent="-342900">
              <a:buFont typeface="Arial" charset="0"/>
              <a:buChar char="•"/>
            </a:pPr>
            <a:r>
              <a:rPr lang="en-US" sz="4000">
                <a:solidFill>
                  <a:srgbClr val="404040"/>
                </a:solidFill>
                <a:latin typeface="+mj-lt"/>
                <a:ea typeface="Segoe UI" charset="0"/>
                <a:cs typeface="Segoe UI" charset="0"/>
              </a:rPr>
              <a:t>Super Fast</a:t>
            </a:r>
          </a:p>
          <a:p>
            <a:pPr marL="342900" indent="-342900">
              <a:buFont typeface="Arial" charset="0"/>
              <a:buChar char="•"/>
            </a:pPr>
            <a:r>
              <a:rPr lang="en-US" sz="4000">
                <a:solidFill>
                  <a:srgbClr val="404040"/>
                </a:solidFill>
                <a:latin typeface="+mj-lt"/>
                <a:ea typeface="Segoe UI" charset="0"/>
                <a:cs typeface="Segoe UI" charset="0"/>
              </a:rPr>
              <a:t>Rotate, screenshots, location changes</a:t>
            </a:r>
          </a:p>
          <a:p>
            <a:pPr marL="342900" indent="-342900">
              <a:buFont typeface="Arial" charset="0"/>
              <a:buChar char="•"/>
            </a:pPr>
            <a:r>
              <a:rPr lang="en-US" sz="4000">
                <a:solidFill>
                  <a:srgbClr val="404040"/>
                </a:solidFill>
                <a:latin typeface="+mj-lt"/>
                <a:ea typeface="Segoe UI" charset="0"/>
                <a:cs typeface="Segoe UI" charset="0"/>
              </a:rPr>
              <a:t>Never leave VS</a:t>
            </a:r>
          </a:p>
        </p:txBody>
      </p:sp>
      <p:pic>
        <p:nvPicPr>
          <p:cNvPr id="5" name="Picture 4"/>
          <p:cNvPicPr>
            <a:picLocks noChangeAspect="1"/>
          </p:cNvPicPr>
          <p:nvPr/>
        </p:nvPicPr>
        <p:blipFill>
          <a:blip r:embed="rId3"/>
          <a:stretch>
            <a:fillRect/>
          </a:stretch>
        </p:blipFill>
        <p:spPr>
          <a:xfrm>
            <a:off x="3074670" y="1079348"/>
            <a:ext cx="12192000" cy="6150864"/>
          </a:xfrm>
          <a:prstGeom prst="rect">
            <a:avLst/>
          </a:prstGeom>
        </p:spPr>
      </p:pic>
    </p:spTree>
    <p:extLst>
      <p:ext uri="{BB962C8B-B14F-4D97-AF65-F5344CB8AC3E}">
        <p14:creationId xmlns:p14="http://schemas.microsoft.com/office/powerpoint/2010/main" val="47109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Profiler</a:t>
            </a:r>
          </a:p>
        </p:txBody>
      </p:sp>
      <p:sp>
        <p:nvSpPr>
          <p:cNvPr id="3" name="TextBox 2"/>
          <p:cNvSpPr txBox="1"/>
          <p:nvPr/>
        </p:nvSpPr>
        <p:spPr>
          <a:xfrm>
            <a:off x="609602" y="1635896"/>
            <a:ext cx="5486398" cy="4216539"/>
          </a:xfrm>
          <a:prstGeom prst="rect">
            <a:avLst/>
          </a:prstGeom>
          <a:noFill/>
        </p:spPr>
        <p:txBody>
          <a:bodyPr wrap="square" rtlCol="0">
            <a:spAutoFit/>
          </a:bodyPr>
          <a:lstStyle/>
          <a:p>
            <a:pPr marL="342900" indent="-342900">
              <a:buFont typeface="Arial" charset="0"/>
              <a:buChar char="•"/>
            </a:pPr>
            <a:r>
              <a:rPr lang="en-US" sz="4000">
                <a:solidFill>
                  <a:srgbClr val="404040"/>
                </a:solidFill>
                <a:latin typeface="+mj-lt"/>
                <a:ea typeface="Segoe UI" charset="0"/>
                <a:cs typeface="Segoe UI" charset="0"/>
              </a:rPr>
              <a:t>Analyze &amp; Polish Apps</a:t>
            </a:r>
          </a:p>
          <a:p>
            <a:pPr marL="342900" indent="-342900">
              <a:buFont typeface="Arial" charset="0"/>
              <a:buChar char="•"/>
            </a:pPr>
            <a:r>
              <a:rPr lang="en-US" sz="4000">
                <a:solidFill>
                  <a:srgbClr val="404040"/>
                </a:solidFill>
                <a:latin typeface="+mj-lt"/>
                <a:ea typeface="Segoe UI" charset="0"/>
                <a:cs typeface="Segoe UI" charset="0"/>
              </a:rPr>
              <a:t>Key Instruments:</a:t>
            </a:r>
          </a:p>
          <a:p>
            <a:pPr marL="800100" lvl="1" indent="-342900">
              <a:buFont typeface="Arial" charset="0"/>
              <a:buChar char="•"/>
            </a:pPr>
            <a:r>
              <a:rPr lang="en-US" sz="3600">
                <a:solidFill>
                  <a:srgbClr val="404040"/>
                </a:solidFill>
                <a:latin typeface="+mj-lt"/>
                <a:ea typeface="Segoe UI" charset="0"/>
                <a:cs typeface="Segoe UI" charset="0"/>
              </a:rPr>
              <a:t>Allocations</a:t>
            </a:r>
          </a:p>
          <a:p>
            <a:pPr marL="800100" lvl="1" indent="-342900">
              <a:buFont typeface="Arial" charset="0"/>
              <a:buChar char="•"/>
            </a:pPr>
            <a:r>
              <a:rPr lang="en-US" sz="3600">
                <a:solidFill>
                  <a:srgbClr val="404040"/>
                </a:solidFill>
                <a:latin typeface="+mj-lt"/>
                <a:ea typeface="Segoe UI" charset="0"/>
                <a:cs typeface="Segoe UI" charset="0"/>
              </a:rPr>
              <a:t>Time Profiler</a:t>
            </a:r>
          </a:p>
          <a:p>
            <a:pPr marL="800100" lvl="1" indent="-342900">
              <a:buFont typeface="Arial" charset="0"/>
              <a:buChar char="•"/>
            </a:pPr>
            <a:r>
              <a:rPr lang="en-US" sz="3600">
                <a:solidFill>
                  <a:srgbClr val="404040"/>
                </a:solidFill>
                <a:latin typeface="+mj-lt"/>
                <a:ea typeface="Segoe UI" charset="0"/>
                <a:cs typeface="Segoe UI" charset="0"/>
              </a:rPr>
              <a:t>Cycles</a:t>
            </a:r>
          </a:p>
          <a:p>
            <a:pPr marL="342900" indent="-342900">
              <a:buFont typeface="Arial" charset="0"/>
              <a:buChar char="•"/>
            </a:pPr>
            <a:r>
              <a:rPr lang="en-US" sz="4000">
                <a:solidFill>
                  <a:srgbClr val="404040"/>
                </a:solidFill>
                <a:latin typeface="+mj-lt"/>
                <a:ea typeface="Segoe UI" charset="0"/>
                <a:cs typeface="Segoe UI" charset="0"/>
              </a:rPr>
              <a:t>Snapshots &amp; More</a:t>
            </a:r>
          </a:p>
          <a:p>
            <a:pPr marL="342900" indent="-342900">
              <a:buFont typeface="Arial" charset="0"/>
              <a:buChar char="•"/>
            </a:pPr>
            <a:endParaRPr lang="en-US" sz="4000">
              <a:solidFill>
                <a:srgbClr val="404040"/>
              </a:solidFill>
              <a:latin typeface="+mj-lt"/>
              <a:ea typeface="Segoe UI" charset="0"/>
              <a:cs typeface="Segoe UI" charset="0"/>
            </a:endParaRPr>
          </a:p>
        </p:txBody>
      </p:sp>
      <p:pic>
        <p:nvPicPr>
          <p:cNvPr id="1030" name="Picture 6" descr="Profiler on Windows">
            <a:extLst>
              <a:ext uri="{FF2B5EF4-FFF2-40B4-BE49-F238E27FC236}">
                <a16:creationId xmlns:a16="http://schemas.microsoft.com/office/drawing/2014/main" id="{87FE15E4-9644-4777-9800-6DBA086AD98F}"/>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015318" y="1189176"/>
            <a:ext cx="5826760" cy="34979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Profiler on Mac">
            <a:extLst>
              <a:ext uri="{FF2B5EF4-FFF2-40B4-BE49-F238E27FC236}">
                <a16:creationId xmlns:a16="http://schemas.microsoft.com/office/drawing/2014/main" id="{C5059028-3699-441A-A011-FF8ED05AF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7381" y="2513785"/>
            <a:ext cx="5826760" cy="40547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B18F1A7-8D9B-430F-AF31-A63D74C12A75}"/>
              </a:ext>
            </a:extLst>
          </p:cNvPr>
          <p:cNvSpPr txBox="1"/>
          <p:nvPr/>
        </p:nvSpPr>
        <p:spPr>
          <a:xfrm>
            <a:off x="10985500" y="6368635"/>
            <a:ext cx="191036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*Enterprise</a:t>
            </a:r>
          </a:p>
        </p:txBody>
      </p:sp>
    </p:spTree>
    <p:extLst>
      <p:ext uri="{BB962C8B-B14F-4D97-AF65-F5344CB8AC3E}">
        <p14:creationId xmlns:p14="http://schemas.microsoft.com/office/powerpoint/2010/main" val="106932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15C07-48D6-4C1F-BAF5-8B3F2A4E8F87}"/>
              </a:ext>
            </a:extLst>
          </p:cNvPr>
          <p:cNvSpPr>
            <a:spLocks noGrp="1"/>
          </p:cNvSpPr>
          <p:nvPr>
            <p:ph type="title"/>
          </p:nvPr>
        </p:nvSpPr>
        <p:spPr/>
        <p:txBody>
          <a:bodyPr/>
          <a:lstStyle/>
          <a:p>
            <a:r>
              <a:rPr lang="en-US" err="1">
                <a:latin typeface="Segoe UI Light" panose="020B0502040204020203" pitchFamily="34" charset="0"/>
                <a:cs typeface="Segoe UI Light" panose="020B0502040204020203" pitchFamily="34" charset="0"/>
              </a:rPr>
              <a:t>IntelliCode</a:t>
            </a:r>
            <a:r>
              <a:rPr lang="en-US">
                <a:latin typeface="Segoe UI Light" panose="020B0502040204020203" pitchFamily="34" charset="0"/>
                <a:cs typeface="Segoe UI Light" panose="020B0502040204020203" pitchFamily="34" charset="0"/>
              </a:rPr>
              <a:t> Support for C# &amp; XAML</a:t>
            </a:r>
          </a:p>
        </p:txBody>
      </p:sp>
      <p:pic>
        <p:nvPicPr>
          <p:cNvPr id="1026" name="Picture 2" descr="Image result for intellicode">
            <a:extLst>
              <a:ext uri="{FF2B5EF4-FFF2-40B4-BE49-F238E27FC236}">
                <a16:creationId xmlns:a16="http://schemas.microsoft.com/office/drawing/2014/main" id="{2FF102F4-9599-43EC-8B73-CDD7BD0B93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4676" y="1690688"/>
            <a:ext cx="4990123" cy="41605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C3333C5-685D-48BF-9DDE-7D53FE4CA3FD}"/>
              </a:ext>
            </a:extLst>
          </p:cNvPr>
          <p:cNvSpPr txBox="1"/>
          <p:nvPr/>
        </p:nvSpPr>
        <p:spPr>
          <a:xfrm>
            <a:off x="7448062" y="5851203"/>
            <a:ext cx="4215472" cy="369332"/>
          </a:xfrm>
          <a:prstGeom prst="rect">
            <a:avLst/>
          </a:prstGeom>
          <a:noFill/>
        </p:spPr>
        <p:txBody>
          <a:bodyPr wrap="square" rtlCol="0">
            <a:spAutoFit/>
          </a:bodyPr>
          <a:lstStyle/>
          <a:p>
            <a:pPr algn="ctr"/>
            <a:r>
              <a:rPr lang="en-US">
                <a:latin typeface="Segoe UI" panose="020B0502040204020203" pitchFamily="34" charset="0"/>
                <a:cs typeface="Segoe UI" panose="020B0502040204020203" pitchFamily="34" charset="0"/>
              </a:rPr>
              <a:t>Assisted IntelliSense for C# &amp; XAML</a:t>
            </a:r>
          </a:p>
        </p:txBody>
      </p:sp>
      <p:pic>
        <p:nvPicPr>
          <p:cNvPr id="8" name="Picture 7">
            <a:extLst>
              <a:ext uri="{FF2B5EF4-FFF2-40B4-BE49-F238E27FC236}">
                <a16:creationId xmlns:a16="http://schemas.microsoft.com/office/drawing/2014/main" id="{767572DB-2840-4D99-8EB9-72DCF0B25EC2}"/>
              </a:ext>
            </a:extLst>
          </p:cNvPr>
          <p:cNvPicPr>
            <a:picLocks noChangeAspect="1"/>
          </p:cNvPicPr>
          <p:nvPr/>
        </p:nvPicPr>
        <p:blipFill>
          <a:blip r:embed="rId6"/>
          <a:stretch>
            <a:fillRect/>
          </a:stretch>
        </p:blipFill>
        <p:spPr>
          <a:xfrm>
            <a:off x="1019891" y="1944765"/>
            <a:ext cx="5814225" cy="3222547"/>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486B47C-D4C6-42C4-A322-5AF1FA9715EE}"/>
              </a:ext>
            </a:extLst>
          </p:cNvPr>
          <p:cNvSpPr txBox="1"/>
          <p:nvPr/>
        </p:nvSpPr>
        <p:spPr>
          <a:xfrm>
            <a:off x="11123630" y="6368635"/>
            <a:ext cx="177223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*VS 2019</a:t>
            </a:r>
          </a:p>
        </p:txBody>
      </p:sp>
      <p:pic>
        <p:nvPicPr>
          <p:cNvPr id="7" name="asdfnwiom">
            <a:hlinkClick r:id="" action="ppaction://media"/>
            <a:extLst>
              <a:ext uri="{FF2B5EF4-FFF2-40B4-BE49-F238E27FC236}">
                <a16:creationId xmlns:a16="http://schemas.microsoft.com/office/drawing/2014/main" id="{CA625FC7-DFCD-4A9E-8C73-8E6D50F72EB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48038" y="1283858"/>
            <a:ext cx="6848331" cy="4990095"/>
          </a:xfrm>
          <a:prstGeom prst="rect">
            <a:avLst/>
          </a:prstGeom>
        </p:spPr>
      </p:pic>
    </p:spTree>
    <p:extLst>
      <p:ext uri="{BB962C8B-B14F-4D97-AF65-F5344CB8AC3E}">
        <p14:creationId xmlns:p14="http://schemas.microsoft.com/office/powerpoint/2010/main" val="2643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 presetClass="mediacall" presetSubtype="0" fill="hold" nodeType="afterEffect">
                                  <p:stCondLst>
                                    <p:cond delay="0"/>
                                  </p:stCondLst>
                                  <p:childTnLst>
                                    <p:cmd type="call" cmd="playFrom(0.0)">
                                      <p:cBhvr>
                                        <p:cTn id="14" dur="331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after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F0B39-2494-4571-A643-1BC5BE24823A}"/>
              </a:ext>
            </a:extLst>
          </p:cNvPr>
          <p:cNvSpPr>
            <a:spLocks noGrp="1"/>
          </p:cNvSpPr>
          <p:nvPr>
            <p:ph type="title"/>
          </p:nvPr>
        </p:nvSpPr>
        <p:spPr/>
        <p:txBody>
          <a:bodyPr/>
          <a:lstStyle/>
          <a:p>
            <a:r>
              <a:rPr lang="en-US"/>
              <a:t>Xamarin.Forms Overview</a:t>
            </a:r>
          </a:p>
        </p:txBody>
      </p:sp>
    </p:spTree>
    <p:extLst>
      <p:ext uri="{BB962C8B-B14F-4D97-AF65-F5344CB8AC3E}">
        <p14:creationId xmlns:p14="http://schemas.microsoft.com/office/powerpoint/2010/main" val="388297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6878185" y="2383290"/>
            <a:ext cx="5545075" cy="3983334"/>
          </a:xfrm>
          <a:prstGeom prst="rect">
            <a:avLst/>
          </a:prstGeom>
        </p:spPr>
        <p:txBody>
          <a:bodyPr vert="horz" wrap="square" lIns="143428" tIns="89643" rIns="143428" bIns="89643"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40+ Pages, layouts, and controls</a:t>
            </a:r>
          </a:p>
          <a:p>
            <a:pPr marL="0" indent="0" defTabSz="457200">
              <a:lnSpc>
                <a:spcPct val="100000"/>
              </a:lnSpc>
              <a:spcBef>
                <a:spcPts val="500"/>
              </a:spcBef>
            </a:pPr>
            <a:r>
              <a:rPr lang="en-US" sz="2550">
                <a:solidFill>
                  <a:srgbClr val="505050"/>
                </a:solidFill>
                <a:latin typeface="Segoe UI" charset="0"/>
                <a:ea typeface="Segoe UI" charset="0"/>
                <a:cs typeface="Segoe UI" charset="0"/>
                <a:sym typeface="Segoe UI"/>
              </a:rPr>
              <a:t>    (Build from C# or XAML)</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Two-way data binding</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Navigation</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Visual State Manager</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Animation API</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Dependency Service</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Messaging Center</a:t>
            </a:r>
          </a:p>
        </p:txBody>
      </p:sp>
      <p:sp>
        <p:nvSpPr>
          <p:cNvPr id="21" name="Rectangle 20">
            <a:extLst>
              <a:ext uri="{FF2B5EF4-FFF2-40B4-BE49-F238E27FC236}">
                <a16:creationId xmlns:a16="http://schemas.microsoft.com/office/drawing/2014/main" id="{678B4BA0-DE63-4477-BA83-D624B098D8ED}"/>
              </a:ext>
            </a:extLst>
          </p:cNvPr>
          <p:cNvSpPr/>
          <p:nvPr/>
        </p:nvSpPr>
        <p:spPr bwMode="auto">
          <a:xfrm>
            <a:off x="281686" y="2973446"/>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2CCA0A65-3A7B-47EE-9396-13A06EDB9D41}"/>
              </a:ext>
            </a:extLst>
          </p:cNvPr>
          <p:cNvSpPr/>
          <p:nvPr/>
        </p:nvSpPr>
        <p:spPr bwMode="auto">
          <a:xfrm>
            <a:off x="4647561" y="2973445"/>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1DD0AE9-5D05-4426-AF91-448B8D77738A}"/>
              </a:ext>
            </a:extLst>
          </p:cNvPr>
          <p:cNvSpPr/>
          <p:nvPr/>
        </p:nvSpPr>
        <p:spPr bwMode="auto">
          <a:xfrm>
            <a:off x="2469136" y="2973446"/>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4" name="Group 23">
            <a:extLst>
              <a:ext uri="{FF2B5EF4-FFF2-40B4-BE49-F238E27FC236}">
                <a16:creationId xmlns:a16="http://schemas.microsoft.com/office/drawing/2014/main" id="{5D46614D-CB2F-4F1A-88FE-CE33326DCE7C}"/>
              </a:ext>
            </a:extLst>
          </p:cNvPr>
          <p:cNvGrpSpPr/>
          <p:nvPr/>
        </p:nvGrpSpPr>
        <p:grpSpPr>
          <a:xfrm>
            <a:off x="281593" y="5114331"/>
            <a:ext cx="6521569" cy="1418113"/>
            <a:chOff x="2892372" y="3279586"/>
            <a:chExt cx="6448375" cy="1705020"/>
          </a:xfrm>
        </p:grpSpPr>
        <p:sp>
          <p:nvSpPr>
            <p:cNvPr id="25" name="Rectangle 24">
              <a:extLst>
                <a:ext uri="{FF2B5EF4-FFF2-40B4-BE49-F238E27FC236}">
                  <a16:creationId xmlns:a16="http://schemas.microsoft.com/office/drawing/2014/main" id="{BA228A91-9FB0-4E99-9CB0-834061E47473}"/>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7BA0A04B-65F4-4817-A9CB-8558A50CDFBF}"/>
                </a:ext>
              </a:extLst>
            </p:cNvPr>
            <p:cNvSpPr txBox="1"/>
            <p:nvPr/>
          </p:nvSpPr>
          <p:spPr>
            <a:xfrm>
              <a:off x="2892372" y="3393620"/>
              <a:ext cx="6448375" cy="1458394"/>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p>
          </p:txBody>
        </p:sp>
      </p:grpSp>
      <p:grpSp>
        <p:nvGrpSpPr>
          <p:cNvPr id="27" name="Group 26">
            <a:extLst>
              <a:ext uri="{FF2B5EF4-FFF2-40B4-BE49-F238E27FC236}">
                <a16:creationId xmlns:a16="http://schemas.microsoft.com/office/drawing/2014/main" id="{6A818040-1948-49DC-97EC-123F39499B76}"/>
              </a:ext>
            </a:extLst>
          </p:cNvPr>
          <p:cNvGrpSpPr/>
          <p:nvPr/>
        </p:nvGrpSpPr>
        <p:grpSpPr>
          <a:xfrm>
            <a:off x="3148718" y="2054112"/>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F1CBAC72-0D19-42C0-B363-B5962C08C7C5}"/>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88DEA2CA-9D82-4A15-BD2D-7953EB20DE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547B35A7-9E36-4C7C-82A1-0A88A3C510B1}"/>
              </a:ext>
            </a:extLst>
          </p:cNvPr>
          <p:cNvGrpSpPr/>
          <p:nvPr/>
        </p:nvGrpSpPr>
        <p:grpSpPr>
          <a:xfrm>
            <a:off x="940064" y="2042421"/>
            <a:ext cx="787322" cy="787322"/>
            <a:chOff x="3567813" y="1467990"/>
            <a:chExt cx="787322" cy="787322"/>
          </a:xfrm>
        </p:grpSpPr>
        <p:sp>
          <p:nvSpPr>
            <p:cNvPr id="31" name="Oval 30">
              <a:extLst>
                <a:ext uri="{FF2B5EF4-FFF2-40B4-BE49-F238E27FC236}">
                  <a16:creationId xmlns:a16="http://schemas.microsoft.com/office/drawing/2014/main" id="{FEF1BE70-007A-47B1-8D26-9A400FDC83AE}"/>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C2C5E4A5-2CE4-47FA-95BA-4F8F3ED9604D}"/>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AFB75EB0-01E4-4FA3-8B30-D1370C5B080B}"/>
              </a:ext>
            </a:extLst>
          </p:cNvPr>
          <p:cNvSpPr txBox="1"/>
          <p:nvPr/>
        </p:nvSpPr>
        <p:spPr>
          <a:xfrm>
            <a:off x="5312727" y="2065707"/>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4362B876-EA5F-48FA-82CB-92BE9CC5C97A}"/>
              </a:ext>
            </a:extLst>
          </p:cNvPr>
          <p:cNvSpPr txBox="1"/>
          <p:nvPr/>
        </p:nvSpPr>
        <p:spPr>
          <a:xfrm>
            <a:off x="986157" y="29768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5" name="TextBox 34">
            <a:extLst>
              <a:ext uri="{FF2B5EF4-FFF2-40B4-BE49-F238E27FC236}">
                <a16:creationId xmlns:a16="http://schemas.microsoft.com/office/drawing/2014/main" id="{C84AAC4A-35B6-49B1-BCCC-52116825EB60}"/>
              </a:ext>
            </a:extLst>
          </p:cNvPr>
          <p:cNvSpPr txBox="1"/>
          <p:nvPr/>
        </p:nvSpPr>
        <p:spPr>
          <a:xfrm>
            <a:off x="3194811" y="29768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6" name="TextBox 35">
            <a:extLst>
              <a:ext uri="{FF2B5EF4-FFF2-40B4-BE49-F238E27FC236}">
                <a16:creationId xmlns:a16="http://schemas.microsoft.com/office/drawing/2014/main" id="{2A239344-44DB-435A-B1D9-8A4BE5E67CC8}"/>
              </a:ext>
            </a:extLst>
          </p:cNvPr>
          <p:cNvSpPr txBox="1"/>
          <p:nvPr/>
        </p:nvSpPr>
        <p:spPr>
          <a:xfrm>
            <a:off x="5378446" y="298889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7" name="Rectangle 36">
            <a:extLst>
              <a:ext uri="{FF2B5EF4-FFF2-40B4-BE49-F238E27FC236}">
                <a16:creationId xmlns:a16="http://schemas.microsoft.com/office/drawing/2014/main" id="{3C04757D-883A-4FC0-893E-F97614509DFF}"/>
              </a:ext>
            </a:extLst>
          </p:cNvPr>
          <p:cNvSpPr/>
          <p:nvPr/>
        </p:nvSpPr>
        <p:spPr bwMode="auto">
          <a:xfrm>
            <a:off x="281593" y="4368837"/>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25948585-0E11-4D73-8F6C-AA631059297C}"/>
              </a:ext>
            </a:extLst>
          </p:cNvPr>
          <p:cNvSpPr txBox="1"/>
          <p:nvPr/>
        </p:nvSpPr>
        <p:spPr>
          <a:xfrm>
            <a:off x="2171939" y="4408047"/>
            <a:ext cx="2702022"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Xamarin.Essentials</a:t>
            </a:r>
          </a:p>
        </p:txBody>
      </p:sp>
      <p:sp>
        <p:nvSpPr>
          <p:cNvPr id="40" name="Rectangle 39">
            <a:extLst>
              <a:ext uri="{FF2B5EF4-FFF2-40B4-BE49-F238E27FC236}">
                <a16:creationId xmlns:a16="http://schemas.microsoft.com/office/drawing/2014/main" id="{698A193D-EF50-4CE6-9E88-5891643FBE76}"/>
              </a:ext>
            </a:extLst>
          </p:cNvPr>
          <p:cNvSpPr/>
          <p:nvPr/>
        </p:nvSpPr>
        <p:spPr bwMode="auto">
          <a:xfrm>
            <a:off x="281593" y="3606648"/>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a:extLst>
              <a:ext uri="{FF2B5EF4-FFF2-40B4-BE49-F238E27FC236}">
                <a16:creationId xmlns:a16="http://schemas.microsoft.com/office/drawing/2014/main" id="{150DC775-ECB6-4C4D-860A-0FD1EF804D8D}"/>
              </a:ext>
            </a:extLst>
          </p:cNvPr>
          <p:cNvSpPr txBox="1"/>
          <p:nvPr/>
        </p:nvSpPr>
        <p:spPr>
          <a:xfrm>
            <a:off x="2224004" y="3643831"/>
            <a:ext cx="2973635"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Xamarin.Forms - UI</a:t>
            </a:r>
          </a:p>
        </p:txBody>
      </p:sp>
    </p:spTree>
    <p:extLst>
      <p:ext uri="{BB962C8B-B14F-4D97-AF65-F5344CB8AC3E}">
        <p14:creationId xmlns:p14="http://schemas.microsoft.com/office/powerpoint/2010/main" val="342660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Pages</a:t>
            </a:r>
          </a:p>
        </p:txBody>
      </p:sp>
      <p:pic>
        <p:nvPicPr>
          <p:cNvPr id="2052" name="Picture 4">
            <a:extLst>
              <a:ext uri="{FF2B5EF4-FFF2-40B4-BE49-F238E27FC236}">
                <a16:creationId xmlns:a16="http://schemas.microsoft.com/office/drawing/2014/main" id="{D0FF5224-B121-48B1-9B6D-85EA4964E58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76693" y="2804110"/>
            <a:ext cx="7224506" cy="2005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78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2DDF4-48BD-4D64-864E-DB1691A4B307}"/>
              </a:ext>
            </a:extLst>
          </p:cNvPr>
          <p:cNvSpPr>
            <a:spLocks noGrp="1"/>
          </p:cNvSpPr>
          <p:nvPr>
            <p:ph type="body" sz="quarter" idx="10"/>
          </p:nvPr>
        </p:nvSpPr>
        <p:spPr>
          <a:xfrm>
            <a:off x="269239" y="1189177"/>
            <a:ext cx="11653523" cy="4046236"/>
          </a:xfrm>
        </p:spPr>
        <p:txBody>
          <a:bodyPr/>
          <a:lstStyle/>
          <a:p>
            <a:r>
              <a:rPr lang="en-US" dirty="0">
                <a:solidFill>
                  <a:schemeClr val="bg1"/>
                </a:solidFill>
              </a:rPr>
              <a:t>What is Xamarin?</a:t>
            </a:r>
          </a:p>
          <a:p>
            <a:r>
              <a:rPr lang="en-US" dirty="0">
                <a:solidFill>
                  <a:schemeClr val="bg1"/>
                </a:solidFill>
              </a:rPr>
              <a:t>Features</a:t>
            </a:r>
          </a:p>
          <a:p>
            <a:r>
              <a:rPr lang="en-US" dirty="0">
                <a:solidFill>
                  <a:schemeClr val="bg1"/>
                </a:solidFill>
              </a:rPr>
              <a:t>Approaches in developing apps</a:t>
            </a:r>
          </a:p>
          <a:p>
            <a:r>
              <a:rPr lang="en-US" dirty="0">
                <a:solidFill>
                  <a:schemeClr val="bg1"/>
                </a:solidFill>
              </a:rPr>
              <a:t>VS usage</a:t>
            </a:r>
          </a:p>
          <a:p>
            <a:r>
              <a:rPr lang="en-US" dirty="0">
                <a:solidFill>
                  <a:schemeClr val="bg1"/>
                </a:solidFill>
              </a:rPr>
              <a:t>Overview of components</a:t>
            </a:r>
          </a:p>
          <a:p>
            <a:r>
              <a:rPr lang="en-US" dirty="0">
                <a:solidFill>
                  <a:schemeClr val="bg1"/>
                </a:solidFill>
              </a:rPr>
              <a:t>Demo</a:t>
            </a:r>
          </a:p>
        </p:txBody>
      </p:sp>
      <p:sp>
        <p:nvSpPr>
          <p:cNvPr id="3" name="Title 2">
            <a:extLst>
              <a:ext uri="{FF2B5EF4-FFF2-40B4-BE49-F238E27FC236}">
                <a16:creationId xmlns:a16="http://schemas.microsoft.com/office/drawing/2014/main" id="{72F6D197-C44D-4186-9AFC-2AE5945156E3}"/>
              </a:ext>
            </a:extLst>
          </p:cNvPr>
          <p:cNvSpPr>
            <a:spLocks noGrp="1"/>
          </p:cNvSpPr>
          <p:nvPr>
            <p:ph type="title"/>
          </p:nvPr>
        </p:nvSpPr>
        <p:spPr/>
        <p:txBody>
          <a:bodyPr/>
          <a:lstStyle/>
          <a:p>
            <a:r>
              <a:rPr lang="en-US" dirty="0">
                <a:solidFill>
                  <a:schemeClr val="bg1"/>
                </a:solidFill>
              </a:rPr>
              <a:t>Agenda</a:t>
            </a:r>
          </a:p>
        </p:txBody>
      </p:sp>
    </p:spTree>
    <p:extLst>
      <p:ext uri="{BB962C8B-B14F-4D97-AF65-F5344CB8AC3E}">
        <p14:creationId xmlns:p14="http://schemas.microsoft.com/office/powerpoint/2010/main" val="2794025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Layouts</a:t>
            </a:r>
          </a:p>
        </p:txBody>
      </p:sp>
      <p:pic>
        <p:nvPicPr>
          <p:cNvPr id="2052" name="Picture 4" descr="https://docs.microsoft.com/en-us/xamarin/xamarin-forms/user-interface/controls/layouts-images/layouts.png#lightbox">
            <a:extLst>
              <a:ext uri="{FF2B5EF4-FFF2-40B4-BE49-F238E27FC236}">
                <a16:creationId xmlns:a16="http://schemas.microsoft.com/office/drawing/2014/main" id="{D0FF5224-B121-48B1-9B6D-85EA4964E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693" y="1429109"/>
            <a:ext cx="7224506" cy="4755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01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ounded Rectangle 2"/>
          <p:cNvSpPr/>
          <p:nvPr/>
        </p:nvSpPr>
        <p:spPr>
          <a:xfrm>
            <a:off x="490225" y="1416321"/>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ActivityIndicator</a:t>
            </a:r>
            <a:endPar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11" name="Rounded Rectangle 10"/>
          <p:cNvSpPr/>
          <p:nvPr/>
        </p:nvSpPr>
        <p:spPr>
          <a:xfrm>
            <a:off x="2774809" y="1416321"/>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BoxView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12" name="Rounded Rectangle 11"/>
          <p:cNvSpPr/>
          <p:nvPr/>
        </p:nvSpPr>
        <p:spPr>
          <a:xfrm>
            <a:off x="5059393" y="1416321"/>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Button</a:t>
            </a:r>
          </a:p>
        </p:txBody>
      </p:sp>
      <p:sp>
        <p:nvSpPr>
          <p:cNvPr id="13" name="Rounded Rectangle 12"/>
          <p:cNvSpPr/>
          <p:nvPr/>
        </p:nvSpPr>
        <p:spPr>
          <a:xfrm>
            <a:off x="7343977" y="1416321"/>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DatePicker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14" name="Rounded Rectangle 13"/>
          <p:cNvSpPr/>
          <p:nvPr/>
        </p:nvSpPr>
        <p:spPr>
          <a:xfrm>
            <a:off x="9628560" y="1416321"/>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Editor</a:t>
            </a:r>
          </a:p>
        </p:txBody>
      </p:sp>
      <p:sp>
        <p:nvSpPr>
          <p:cNvPr id="15" name="Rounded Rectangle 14"/>
          <p:cNvSpPr/>
          <p:nvPr/>
        </p:nvSpPr>
        <p:spPr>
          <a:xfrm>
            <a:off x="490225" y="2343698"/>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Entry</a:t>
            </a:r>
          </a:p>
        </p:txBody>
      </p:sp>
      <p:sp>
        <p:nvSpPr>
          <p:cNvPr id="16" name="Rounded Rectangle 15"/>
          <p:cNvSpPr/>
          <p:nvPr/>
        </p:nvSpPr>
        <p:spPr>
          <a:xfrm>
            <a:off x="2774809" y="2343698"/>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Image</a:t>
            </a:r>
          </a:p>
        </p:txBody>
      </p:sp>
      <p:sp>
        <p:nvSpPr>
          <p:cNvPr id="17" name="Rounded Rectangle 16"/>
          <p:cNvSpPr/>
          <p:nvPr/>
        </p:nvSpPr>
        <p:spPr>
          <a:xfrm>
            <a:off x="5059393" y="2343698"/>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Label</a:t>
            </a:r>
          </a:p>
        </p:txBody>
      </p:sp>
      <p:sp>
        <p:nvSpPr>
          <p:cNvPr id="18" name="Rounded Rectangle 17"/>
          <p:cNvSpPr/>
          <p:nvPr/>
        </p:nvSpPr>
        <p:spPr>
          <a:xfrm>
            <a:off x="5059391" y="4228364"/>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ListView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1" name="Rounded Rectangle 20"/>
          <p:cNvSpPr/>
          <p:nvPr/>
        </p:nvSpPr>
        <p:spPr>
          <a:xfrm>
            <a:off x="2774809" y="3271077"/>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Picker</a:t>
            </a:r>
          </a:p>
        </p:txBody>
      </p:sp>
      <p:sp>
        <p:nvSpPr>
          <p:cNvPr id="22" name="Rounded Rectangle 21"/>
          <p:cNvSpPr/>
          <p:nvPr/>
        </p:nvSpPr>
        <p:spPr>
          <a:xfrm>
            <a:off x="5059393" y="3271077"/>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ProgressBar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3" name="Rounded Rectangle 22"/>
          <p:cNvSpPr/>
          <p:nvPr/>
        </p:nvSpPr>
        <p:spPr>
          <a:xfrm>
            <a:off x="7343977" y="3271077"/>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SearchBar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4" name="Rounded Rectangle 23"/>
          <p:cNvSpPr/>
          <p:nvPr/>
        </p:nvSpPr>
        <p:spPr>
          <a:xfrm>
            <a:off x="9628560" y="3271077"/>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Slider</a:t>
            </a:r>
          </a:p>
        </p:txBody>
      </p:sp>
      <p:sp>
        <p:nvSpPr>
          <p:cNvPr id="25" name="Rounded Rectangle 24"/>
          <p:cNvSpPr/>
          <p:nvPr/>
        </p:nvSpPr>
        <p:spPr>
          <a:xfrm>
            <a:off x="490225" y="4198453"/>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Stepper</a:t>
            </a:r>
          </a:p>
        </p:txBody>
      </p:sp>
      <p:sp>
        <p:nvSpPr>
          <p:cNvPr id="27" name="Rounded Rectangle 26"/>
          <p:cNvSpPr/>
          <p:nvPr/>
        </p:nvSpPr>
        <p:spPr>
          <a:xfrm>
            <a:off x="2774808" y="4198453"/>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TimePicker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8" name="Rounded Rectangle 27"/>
          <p:cNvSpPr/>
          <p:nvPr/>
        </p:nvSpPr>
        <p:spPr>
          <a:xfrm>
            <a:off x="7343977" y="4206100"/>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WebView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9" name="Rounded Rectangle 28"/>
          <p:cNvSpPr/>
          <p:nvPr/>
        </p:nvSpPr>
        <p:spPr>
          <a:xfrm>
            <a:off x="9628560" y="4206100"/>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EntryCell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0" name="Rounded Rectangle 29"/>
          <p:cNvSpPr/>
          <p:nvPr/>
        </p:nvSpPr>
        <p:spPr>
          <a:xfrm>
            <a:off x="490225" y="5125833"/>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ImageCell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1" name="Rounded Rectangle 30"/>
          <p:cNvSpPr/>
          <p:nvPr/>
        </p:nvSpPr>
        <p:spPr>
          <a:xfrm>
            <a:off x="2774809" y="5125833"/>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SwitchCell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2" name="Rounded Rectangle 31"/>
          <p:cNvSpPr/>
          <p:nvPr/>
        </p:nvSpPr>
        <p:spPr>
          <a:xfrm>
            <a:off x="7343977" y="2402763"/>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TextCell</a:t>
            </a:r>
            <a:endPar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3" name="Rounded Rectangle 32"/>
          <p:cNvSpPr/>
          <p:nvPr/>
        </p:nvSpPr>
        <p:spPr>
          <a:xfrm>
            <a:off x="490225" y="3271077"/>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ViewCell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5" name="Title 4"/>
          <p:cNvSpPr>
            <a:spLocks noGrp="1"/>
          </p:cNvSpPr>
          <p:nvPr>
            <p:ph type="title"/>
          </p:nvPr>
        </p:nvSpPr>
        <p:spPr/>
        <p:txBody>
          <a:bodyPr/>
          <a:lstStyle/>
          <a:p>
            <a:r>
              <a:rPr lang="en-US"/>
              <a:t>Controls</a:t>
            </a:r>
          </a:p>
        </p:txBody>
      </p:sp>
      <p:sp>
        <p:nvSpPr>
          <p:cNvPr id="37" name="Rounded Rectangle 32">
            <a:extLst>
              <a:ext uri="{FF2B5EF4-FFF2-40B4-BE49-F238E27FC236}">
                <a16:creationId xmlns:a16="http://schemas.microsoft.com/office/drawing/2014/main" id="{DA07583C-490D-427B-8A20-5FB6B896343C}"/>
              </a:ext>
            </a:extLst>
          </p:cNvPr>
          <p:cNvSpPr/>
          <p:nvPr/>
        </p:nvSpPr>
        <p:spPr>
          <a:xfrm>
            <a:off x="9628560" y="2336054"/>
            <a:ext cx="2033898" cy="666314"/>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dirty="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ImageButton</a:t>
            </a:r>
            <a:endParaRPr lang="en-US" sz="1766"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Tree>
    <p:extLst>
      <p:ext uri="{BB962C8B-B14F-4D97-AF65-F5344CB8AC3E}">
        <p14:creationId xmlns:p14="http://schemas.microsoft.com/office/powerpoint/2010/main" val="104804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Built-in UI Tweaks</a:t>
            </a:r>
          </a:p>
        </p:txBody>
      </p:sp>
      <p:sp>
        <p:nvSpPr>
          <p:cNvPr id="2" name="Title 1"/>
          <p:cNvSpPr>
            <a:spLocks noGrp="1"/>
          </p:cNvSpPr>
          <p:nvPr>
            <p:ph type="title"/>
          </p:nvPr>
        </p:nvSpPr>
        <p:spPr/>
        <p:txBody>
          <a:bodyPr/>
          <a:lstStyle/>
          <a:p>
            <a:r>
              <a:rPr lang="en-US"/>
              <a:t>Platform Specifics</a:t>
            </a:r>
          </a:p>
        </p:txBody>
      </p:sp>
      <p:pic>
        <p:nvPicPr>
          <p:cNvPr id="4" name="Picture 3">
            <a:extLst>
              <a:ext uri="{FF2B5EF4-FFF2-40B4-BE49-F238E27FC236}">
                <a16:creationId xmlns:a16="http://schemas.microsoft.com/office/drawing/2014/main" id="{43D7F46A-62C9-441B-9E04-C241AF069F3F}"/>
              </a:ext>
            </a:extLst>
          </p:cNvPr>
          <p:cNvPicPr>
            <a:picLocks noChangeAspect="1"/>
          </p:cNvPicPr>
          <p:nvPr/>
        </p:nvPicPr>
        <p:blipFill>
          <a:blip r:embed="rId3"/>
          <a:stretch>
            <a:fillRect/>
          </a:stretch>
        </p:blipFill>
        <p:spPr>
          <a:xfrm>
            <a:off x="4306646" y="1292626"/>
            <a:ext cx="11362764" cy="575599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A1F1CDB-4FE3-4930-80CF-7D5259AF070F}"/>
              </a:ext>
            </a:extLst>
          </p:cNvPr>
          <p:cNvPicPr>
            <a:picLocks noChangeAspect="1"/>
          </p:cNvPicPr>
          <p:nvPr/>
        </p:nvPicPr>
        <p:blipFill>
          <a:blip r:embed="rId4"/>
          <a:stretch>
            <a:fillRect/>
          </a:stretch>
        </p:blipFill>
        <p:spPr>
          <a:xfrm>
            <a:off x="247650" y="1704975"/>
            <a:ext cx="1790700" cy="1724025"/>
          </a:xfrm>
          <a:prstGeom prst="rect">
            <a:avLst/>
          </a:prstGeom>
        </p:spPr>
      </p:pic>
      <p:pic>
        <p:nvPicPr>
          <p:cNvPr id="6" name="Picture 5">
            <a:extLst>
              <a:ext uri="{FF2B5EF4-FFF2-40B4-BE49-F238E27FC236}">
                <a16:creationId xmlns:a16="http://schemas.microsoft.com/office/drawing/2014/main" id="{E1B5D220-346D-4F3B-A35B-00D631224338}"/>
              </a:ext>
            </a:extLst>
          </p:cNvPr>
          <p:cNvPicPr>
            <a:picLocks noChangeAspect="1"/>
          </p:cNvPicPr>
          <p:nvPr/>
        </p:nvPicPr>
        <p:blipFill>
          <a:blip r:embed="rId5"/>
          <a:stretch>
            <a:fillRect/>
          </a:stretch>
        </p:blipFill>
        <p:spPr>
          <a:xfrm>
            <a:off x="304521" y="3452940"/>
            <a:ext cx="3920721" cy="1111439"/>
          </a:xfrm>
          <a:prstGeom prst="rect">
            <a:avLst/>
          </a:prstGeom>
        </p:spPr>
      </p:pic>
      <p:pic>
        <p:nvPicPr>
          <p:cNvPr id="7" name="Picture 6">
            <a:extLst>
              <a:ext uri="{FF2B5EF4-FFF2-40B4-BE49-F238E27FC236}">
                <a16:creationId xmlns:a16="http://schemas.microsoft.com/office/drawing/2014/main" id="{ECA8AC52-B323-4707-B91C-7C0E77DCC25E}"/>
              </a:ext>
            </a:extLst>
          </p:cNvPr>
          <p:cNvPicPr>
            <a:picLocks noChangeAspect="1"/>
          </p:cNvPicPr>
          <p:nvPr/>
        </p:nvPicPr>
        <p:blipFill>
          <a:blip r:embed="rId6"/>
          <a:stretch>
            <a:fillRect/>
          </a:stretch>
        </p:blipFill>
        <p:spPr>
          <a:xfrm>
            <a:off x="2038350" y="1959087"/>
            <a:ext cx="2197842" cy="1226007"/>
          </a:xfrm>
          <a:prstGeom prst="rect">
            <a:avLst/>
          </a:prstGeom>
        </p:spPr>
      </p:pic>
      <p:pic>
        <p:nvPicPr>
          <p:cNvPr id="1026" name="Picture 2" descr="https://docs.microsoft.com/en-us/xamarin/xamarin-forms/platform/android/tabbedpage-toolbar-placement-color-images/tabbedpage-toolbar-placement.png">
            <a:extLst>
              <a:ext uri="{FF2B5EF4-FFF2-40B4-BE49-F238E27FC236}">
                <a16:creationId xmlns:a16="http://schemas.microsoft.com/office/drawing/2014/main" id="{D30F9BAF-8307-4922-89BD-1695AD0421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030" y="4922520"/>
            <a:ext cx="3259530" cy="148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41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Messaging Center</a:t>
            </a:r>
          </a:p>
        </p:txBody>
      </p:sp>
      <p:pic>
        <p:nvPicPr>
          <p:cNvPr id="3" name="Picture 2"/>
          <p:cNvPicPr>
            <a:picLocks noChangeAspect="1"/>
          </p:cNvPicPr>
          <p:nvPr/>
        </p:nvPicPr>
        <p:blipFill>
          <a:blip r:embed="rId3"/>
          <a:stretch>
            <a:fillRect/>
          </a:stretch>
        </p:blipFill>
        <p:spPr>
          <a:xfrm>
            <a:off x="2404637" y="1603330"/>
            <a:ext cx="6468842" cy="1229080"/>
          </a:xfrm>
          <a:prstGeom prst="rect">
            <a:avLst/>
          </a:prstGeom>
        </p:spPr>
      </p:pic>
      <p:sp>
        <p:nvSpPr>
          <p:cNvPr id="4" name="Rectangle 3"/>
          <p:cNvSpPr/>
          <p:nvPr/>
        </p:nvSpPr>
        <p:spPr>
          <a:xfrm>
            <a:off x="2240930" y="3221419"/>
            <a:ext cx="7482933" cy="2308324"/>
          </a:xfrm>
          <a:prstGeom prst="rect">
            <a:avLst/>
          </a:prstGeom>
        </p:spPr>
        <p:txBody>
          <a:bodyPr wrap="square">
            <a:spAutoFit/>
          </a:bodyPr>
          <a:lstStyle/>
          <a:p>
            <a:pPr marL="171450" indent="-171450">
              <a:buFont typeface="Wingdings" charset="2"/>
              <a:buChar char="§"/>
            </a:pPr>
            <a:r>
              <a:rPr lang="en-US" sz="1600">
                <a:solidFill>
                  <a:srgbClr val="595959"/>
                </a:solidFill>
                <a:latin typeface="Helvetica Light"/>
                <a:cs typeface="Helvetica Light"/>
              </a:rPr>
              <a:t>Master Page:</a:t>
            </a: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p:txBody>
      </p:sp>
      <p:pic>
        <p:nvPicPr>
          <p:cNvPr id="5" name="Picture 4"/>
          <p:cNvPicPr>
            <a:picLocks noChangeAspect="1"/>
          </p:cNvPicPr>
          <p:nvPr/>
        </p:nvPicPr>
        <p:blipFill>
          <a:blip r:embed="rId4"/>
          <a:stretch>
            <a:fillRect/>
          </a:stretch>
        </p:blipFill>
        <p:spPr>
          <a:xfrm>
            <a:off x="2784673" y="3736303"/>
            <a:ext cx="6436136" cy="148026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2784673" y="5979119"/>
            <a:ext cx="3728520" cy="354774"/>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08540396-D366-43BC-8FB7-0AE38B916664}"/>
              </a:ext>
            </a:extLst>
          </p:cNvPr>
          <p:cNvSpPr/>
          <p:nvPr/>
        </p:nvSpPr>
        <p:spPr>
          <a:xfrm>
            <a:off x="2261274" y="5254670"/>
            <a:ext cx="7482933" cy="1077218"/>
          </a:xfrm>
          <a:prstGeom prst="rect">
            <a:avLst/>
          </a:prstGeom>
        </p:spPr>
        <p:txBody>
          <a:bodyPr wrap="square">
            <a:spAutoFit/>
          </a:bodyPr>
          <a:lstStyle/>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r>
              <a:rPr lang="en-US" sz="1600">
                <a:solidFill>
                  <a:srgbClr val="595959"/>
                </a:solidFill>
                <a:latin typeface="Helvetica Light"/>
                <a:cs typeface="Helvetica Light"/>
              </a:rPr>
              <a:t>Detail Page:</a:t>
            </a: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p:txBody>
      </p:sp>
    </p:spTree>
    <p:extLst>
      <p:ext uri="{BB962C8B-B14F-4D97-AF65-F5344CB8AC3E}">
        <p14:creationId xmlns:p14="http://schemas.microsoft.com/office/powerpoint/2010/main" val="412302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Access Native Features Easily</a:t>
            </a:r>
          </a:p>
        </p:txBody>
      </p:sp>
      <p:sp>
        <p:nvSpPr>
          <p:cNvPr id="2" name="Title 1"/>
          <p:cNvSpPr>
            <a:spLocks noGrp="1"/>
          </p:cNvSpPr>
          <p:nvPr>
            <p:ph type="title"/>
          </p:nvPr>
        </p:nvSpPr>
        <p:spPr/>
        <p:txBody>
          <a:bodyPr/>
          <a:lstStyle/>
          <a:p>
            <a:r>
              <a:rPr lang="en-US"/>
              <a:t>Dependency Service</a:t>
            </a:r>
          </a:p>
        </p:txBody>
      </p:sp>
      <p:pic>
        <p:nvPicPr>
          <p:cNvPr id="1026" name="Picture 2" descr="https://developer.xamarin.com/guides/xamarin-forms/application-fundamentals/dependency-service/introduction/Images/overview_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4718" y="2577558"/>
            <a:ext cx="7801042" cy="4280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8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9D6"/>
        </a:solid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285168" y="1969444"/>
            <a:ext cx="6525235" cy="821606"/>
          </a:xfrm>
          <a:prstGeom prst="rect">
            <a:avLst/>
          </a:prstGeom>
        </p:spPr>
        <p:txBody>
          <a:bodyPr vert="horz" wrap="square" lIns="179259" tIns="143407" rIns="179259" bIns="143407"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281">
              <a:lnSpc>
                <a:spcPct val="60000"/>
              </a:lnSpc>
              <a:buClr>
                <a:srgbClr val="FFFFFF"/>
              </a:buClr>
              <a:buSzPct val="90000"/>
            </a:pPr>
            <a:r>
              <a:rPr lang="en-US" sz="7645" spc="0" dirty="0">
                <a:solidFill>
                  <a:schemeClr val="bg1"/>
                </a:solidFill>
              </a:rPr>
              <a:t>Thank you</a:t>
            </a:r>
            <a:endParaRPr lang="en-US" sz="7645" spc="0" dirty="0">
              <a:solidFill>
                <a:srgbClr val="404040"/>
              </a:solidFill>
            </a:endParaRPr>
          </a:p>
          <a:p>
            <a:pPr algn="ctr" defTabSz="914281">
              <a:lnSpc>
                <a:spcPct val="60000"/>
              </a:lnSpc>
              <a:buClr>
                <a:srgbClr val="FFFFFF"/>
              </a:buClr>
              <a:buSzPct val="90000"/>
            </a:pPr>
            <a:endParaRPr lang="en-US" sz="7645" spc="0" dirty="0">
              <a:solidFill>
                <a:srgbClr val="404040"/>
              </a:solidFill>
            </a:endParaRPr>
          </a:p>
        </p:txBody>
      </p:sp>
      <p:sp>
        <p:nvSpPr>
          <p:cNvPr id="8" name="TextBox 7"/>
          <p:cNvSpPr txBox="1"/>
          <p:nvPr/>
        </p:nvSpPr>
        <p:spPr>
          <a:xfrm>
            <a:off x="4146242" y="-846502"/>
            <a:ext cx="362083" cy="615480"/>
          </a:xfrm>
          <a:prstGeom prst="rect">
            <a:avLst/>
          </a:prstGeom>
          <a:noFill/>
        </p:spPr>
        <p:txBody>
          <a:bodyPr wrap="none" lIns="179259" tIns="143407" rIns="179259" bIns="143407" rtlCol="0">
            <a:spAutoFit/>
          </a:bodyPr>
          <a:lstStyle/>
          <a:p>
            <a:pPr defTabSz="914314">
              <a:lnSpc>
                <a:spcPct val="90000"/>
              </a:lnSpc>
              <a:spcAft>
                <a:spcPts val="588"/>
              </a:spcAft>
            </a:pPr>
            <a:endParaRPr lang="en-US" sz="2353" kern="0" err="1">
              <a:gradFill>
                <a:gsLst>
                  <a:gs pos="2917">
                    <a:srgbClr val="404040"/>
                  </a:gs>
                  <a:gs pos="30000">
                    <a:srgbClr val="404040"/>
                  </a:gs>
                </a:gsLst>
                <a:lin ang="5400000" scaled="0"/>
              </a:gradFill>
            </a:endParaRPr>
          </a:p>
        </p:txBody>
      </p:sp>
      <p:sp>
        <p:nvSpPr>
          <p:cNvPr id="12" name="TextBox 11"/>
          <p:cNvSpPr txBox="1"/>
          <p:nvPr/>
        </p:nvSpPr>
        <p:spPr>
          <a:xfrm>
            <a:off x="1701653" y="4837139"/>
            <a:ext cx="5825163" cy="6412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4" tIns="18674" rIns="18674" bIns="18674" numCol="1" spcCol="14288" rtlCol="0" anchor="ctr">
            <a:spAutoFit/>
          </a:bodyPr>
          <a:lstStyle/>
          <a:p>
            <a:pPr defTabSz="914314"/>
            <a:r>
              <a:rPr lang="en-US" sz="1961" kern="0" dirty="0">
                <a:solidFill>
                  <a:schemeClr val="bg1"/>
                </a:solidFill>
                <a:cs typeface="Arial"/>
              </a:rPr>
              <a:t>Sivaram ganesan</a:t>
            </a:r>
          </a:p>
          <a:p>
            <a:pPr defTabSz="914314"/>
            <a:r>
              <a:rPr lang="en-US" sz="1961" kern="0" dirty="0">
                <a:solidFill>
                  <a:schemeClr val="bg1"/>
                </a:solidFill>
                <a:latin typeface="Segoe UI Light"/>
                <a:cs typeface="Arial"/>
              </a:rPr>
              <a:t>Technology analyst, Infosys</a:t>
            </a:r>
          </a:p>
        </p:txBody>
      </p:sp>
      <p:cxnSp>
        <p:nvCxnSpPr>
          <p:cNvPr id="14" name="Straight Connector 13"/>
          <p:cNvCxnSpPr/>
          <p:nvPr/>
        </p:nvCxnSpPr>
        <p:spPr>
          <a:xfrm flipV="1">
            <a:off x="1776344" y="5590386"/>
            <a:ext cx="9366000" cy="4667"/>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653" y="5819129"/>
            <a:ext cx="9540280" cy="445443"/>
            <a:chOff x="1735137" y="5935662"/>
            <a:chExt cx="9732963" cy="454440"/>
          </a:xfrm>
        </p:grpSpPr>
        <p:sp>
          <p:nvSpPr>
            <p:cNvPr id="10" name="TextBox 9"/>
            <p:cNvSpPr txBox="1"/>
            <p:nvPr/>
          </p:nvSpPr>
          <p:spPr>
            <a:xfrm>
              <a:off x="1735137" y="5935662"/>
              <a:ext cx="3471079" cy="454440"/>
            </a:xfrm>
            <a:prstGeom prst="rect">
              <a:avLst/>
            </a:prstGeom>
            <a:noFill/>
          </p:spPr>
          <p:txBody>
            <a:bodyPr wrap="square" rtlCol="0">
              <a:spAutoFit/>
            </a:bodyPr>
            <a:lstStyle/>
            <a:p>
              <a:pPr defTabSz="914314">
                <a:lnSpc>
                  <a:spcPct val="130000"/>
                </a:lnSpc>
              </a:pPr>
              <a:r>
                <a:rPr lang="en-US" sz="1765" kern="0" dirty="0">
                  <a:solidFill>
                    <a:schemeClr val="bg1"/>
                  </a:solidFill>
                  <a:latin typeface="Segoe UI Light"/>
                  <a:cs typeface="Arial"/>
                </a:rPr>
                <a:t>Ganesan.Sivaram@gmail.com</a:t>
              </a:r>
            </a:p>
          </p:txBody>
        </p:sp>
        <p:sp>
          <p:nvSpPr>
            <p:cNvPr id="11" name="TextBox 10"/>
            <p:cNvSpPr txBox="1"/>
            <p:nvPr/>
          </p:nvSpPr>
          <p:spPr>
            <a:xfrm>
              <a:off x="5833269" y="5935662"/>
              <a:ext cx="3145632" cy="454440"/>
            </a:xfrm>
            <a:prstGeom prst="rect">
              <a:avLst/>
            </a:prstGeom>
            <a:noFill/>
          </p:spPr>
          <p:txBody>
            <a:bodyPr wrap="square" rtlCol="0">
              <a:spAutoFit/>
            </a:bodyPr>
            <a:lstStyle/>
            <a:p>
              <a:pPr algn="ctr" defTabSz="914314">
                <a:lnSpc>
                  <a:spcPct val="130000"/>
                </a:lnSpc>
              </a:pPr>
              <a:r>
                <a:rPr lang="en-US" sz="1765" kern="0" dirty="0">
                  <a:solidFill>
                    <a:schemeClr val="bg1"/>
                  </a:solidFill>
                  <a:latin typeface="Segoe UI Light"/>
                  <a:cs typeface="Arial"/>
                </a:rPr>
                <a:t>https://xmonkeys360.com/</a:t>
              </a:r>
            </a:p>
          </p:txBody>
        </p:sp>
        <p:sp>
          <p:nvSpPr>
            <p:cNvPr id="15" name="TextBox 14"/>
            <p:cNvSpPr txBox="1"/>
            <p:nvPr/>
          </p:nvSpPr>
          <p:spPr>
            <a:xfrm>
              <a:off x="8978900" y="5935662"/>
              <a:ext cx="2489200" cy="416695"/>
            </a:xfrm>
            <a:prstGeom prst="rect">
              <a:avLst/>
            </a:prstGeom>
            <a:noFill/>
          </p:spPr>
          <p:txBody>
            <a:bodyPr wrap="square" rtlCol="0">
              <a:spAutoFit/>
            </a:bodyPr>
            <a:lstStyle/>
            <a:p>
              <a:pPr algn="r" defTabSz="914314">
                <a:lnSpc>
                  <a:spcPct val="130000"/>
                </a:lnSpc>
              </a:pPr>
              <a:r>
                <a:rPr lang="en-US" sz="1765" kern="0" dirty="0">
                  <a:solidFill>
                    <a:schemeClr val="bg1"/>
                  </a:solidFill>
                  <a:latin typeface="Segoe UI Light"/>
                  <a:cs typeface="Arial"/>
                </a:rPr>
                <a:t>@xamarinmonkeys</a:t>
              </a:r>
            </a:p>
          </p:txBody>
        </p:sp>
      </p:grpSp>
    </p:spTree>
    <p:extLst>
      <p:ext uri="{BB962C8B-B14F-4D97-AF65-F5344CB8AC3E}">
        <p14:creationId xmlns:p14="http://schemas.microsoft.com/office/powerpoint/2010/main" val="388453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038A-88C0-4A15-B883-6A6F9570030A}"/>
              </a:ext>
            </a:extLst>
          </p:cNvPr>
          <p:cNvSpPr>
            <a:spLocks noGrp="1"/>
          </p:cNvSpPr>
          <p:nvPr>
            <p:ph type="title"/>
          </p:nvPr>
        </p:nvSpPr>
        <p:spPr/>
        <p:txBody>
          <a:bodyPr/>
          <a:lstStyle/>
          <a:p>
            <a:r>
              <a:rPr lang="en-US" dirty="0"/>
              <a:t>What is Xamarin?</a:t>
            </a:r>
          </a:p>
        </p:txBody>
      </p:sp>
    </p:spTree>
    <p:extLst>
      <p:ext uri="{BB962C8B-B14F-4D97-AF65-F5344CB8AC3E}">
        <p14:creationId xmlns:p14="http://schemas.microsoft.com/office/powerpoint/2010/main" val="137647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5000" y="1443841"/>
            <a:ext cx="10922000" cy="3600986"/>
          </a:xfrm>
          <a:prstGeom prst="rect">
            <a:avLst/>
          </a:prstGeom>
        </p:spPr>
        <p:txBody>
          <a:bodyPr wrap="square">
            <a:spAutoFit/>
          </a:bodyPr>
          <a:lstStyle/>
          <a:p>
            <a:pPr algn="ctr"/>
            <a:r>
              <a:rPr lang="en-US" sz="3600" dirty="0">
                <a:solidFill>
                  <a:srgbClr val="512BD4"/>
                </a:solidFill>
                <a:latin typeface="+mj-lt"/>
                <a:ea typeface="Segoe UI Symbol" panose="020B0502040204020203" pitchFamily="34" charset="0"/>
              </a:rPr>
              <a:t>An </a:t>
            </a:r>
            <a:r>
              <a:rPr lang="en-US" sz="4800" b="1" dirty="0">
                <a:solidFill>
                  <a:srgbClr val="512BD4"/>
                </a:solidFill>
                <a:latin typeface="+mj-lt"/>
                <a:ea typeface="Segoe UI Symbol" panose="020B0502040204020203" pitchFamily="34" charset="0"/>
              </a:rPr>
              <a:t>open source </a:t>
            </a:r>
            <a:r>
              <a:rPr lang="en-US" sz="3600" dirty="0">
                <a:solidFill>
                  <a:srgbClr val="512BD4"/>
                </a:solidFill>
                <a:latin typeface="+mj-lt"/>
                <a:ea typeface="Segoe UI Symbol" panose="020B0502040204020203" pitchFamily="34" charset="0"/>
              </a:rPr>
              <a:t>app platform</a:t>
            </a:r>
          </a:p>
          <a:p>
            <a:pPr algn="ctr"/>
            <a:r>
              <a:rPr lang="en-US" sz="3600" dirty="0">
                <a:solidFill>
                  <a:srgbClr val="512BD4"/>
                </a:solidFill>
                <a:latin typeface="+mj-lt"/>
                <a:ea typeface="Segoe UI Symbol" panose="020B0502040204020203" pitchFamily="34" charset="0"/>
              </a:rPr>
              <a:t>from Microsoft for </a:t>
            </a:r>
          </a:p>
          <a:p>
            <a:pPr algn="ctr"/>
            <a:r>
              <a:rPr lang="en-US" sz="3600" dirty="0">
                <a:solidFill>
                  <a:srgbClr val="512BD4"/>
                </a:solidFill>
                <a:latin typeface="+mj-lt"/>
                <a:ea typeface="Segoe UI Symbol" panose="020B0502040204020203" pitchFamily="34" charset="0"/>
              </a:rPr>
              <a:t>building </a:t>
            </a:r>
            <a:r>
              <a:rPr lang="en-US" sz="4800" b="1" dirty="0">
                <a:solidFill>
                  <a:srgbClr val="512BD4"/>
                </a:solidFill>
                <a:latin typeface="+mj-lt"/>
                <a:ea typeface="Segoe UI Symbol" panose="020B0502040204020203" pitchFamily="34" charset="0"/>
              </a:rPr>
              <a:t>modern &amp; performant</a:t>
            </a:r>
            <a:endParaRPr lang="en-US" sz="3600" b="1" dirty="0">
              <a:solidFill>
                <a:srgbClr val="512BD4"/>
              </a:solidFill>
              <a:latin typeface="+mj-lt"/>
              <a:ea typeface="Segoe UI Symbol" panose="020B0502040204020203" pitchFamily="34" charset="0"/>
            </a:endParaRPr>
          </a:p>
          <a:p>
            <a:pPr algn="ctr"/>
            <a:r>
              <a:rPr lang="en-US" sz="4800" b="1" dirty="0">
                <a:solidFill>
                  <a:srgbClr val="512BD4"/>
                </a:solidFill>
                <a:latin typeface="+mj-lt"/>
                <a:ea typeface="Segoe UI Symbol" panose="020B0502040204020203" pitchFamily="34" charset="0"/>
              </a:rPr>
              <a:t>iOS, Android, macOS, </a:t>
            </a:r>
          </a:p>
          <a:p>
            <a:pPr algn="ctr"/>
            <a:r>
              <a:rPr lang="en-US" sz="4800" b="1" dirty="0" err="1">
                <a:solidFill>
                  <a:srgbClr val="512BD4"/>
                </a:solidFill>
                <a:latin typeface="+mj-lt"/>
                <a:ea typeface="Segoe UI Symbol" panose="020B0502040204020203" pitchFamily="34" charset="0"/>
              </a:rPr>
              <a:t>watchOS</a:t>
            </a:r>
            <a:r>
              <a:rPr lang="en-US" sz="4800" b="1" dirty="0">
                <a:solidFill>
                  <a:srgbClr val="512BD4"/>
                </a:solidFill>
                <a:latin typeface="+mj-lt"/>
                <a:ea typeface="Segoe UI Symbol" panose="020B0502040204020203" pitchFamily="34" charset="0"/>
              </a:rPr>
              <a:t>, &amp; </a:t>
            </a:r>
            <a:r>
              <a:rPr lang="en-US" sz="4800" b="1" dirty="0" err="1">
                <a:solidFill>
                  <a:srgbClr val="512BD4"/>
                </a:solidFill>
                <a:latin typeface="+mj-lt"/>
                <a:ea typeface="Segoe UI Symbol" panose="020B0502040204020203" pitchFamily="34" charset="0"/>
              </a:rPr>
              <a:t>tvOS</a:t>
            </a:r>
            <a:r>
              <a:rPr lang="en-US" sz="4800" b="1" dirty="0">
                <a:solidFill>
                  <a:srgbClr val="512BD4"/>
                </a:solidFill>
                <a:latin typeface="+mj-lt"/>
                <a:ea typeface="Segoe UI Symbol" panose="020B0502040204020203" pitchFamily="34" charset="0"/>
              </a:rPr>
              <a:t> apps </a:t>
            </a:r>
            <a:r>
              <a:rPr lang="en-US" sz="3600" dirty="0">
                <a:solidFill>
                  <a:srgbClr val="512BD4"/>
                </a:solidFill>
                <a:latin typeface="+mj-lt"/>
                <a:ea typeface="Segoe UI Symbol" panose="020B0502040204020203" pitchFamily="34" charset="0"/>
              </a:rPr>
              <a:t>with .NET. </a:t>
            </a: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9C71C-6C2B-4740-A92B-0FC713CE26A9}"/>
              </a:ext>
            </a:extLst>
          </p:cNvPr>
          <p:cNvSpPr>
            <a:spLocks noGrp="1"/>
          </p:cNvSpPr>
          <p:nvPr>
            <p:ph type="title"/>
          </p:nvPr>
        </p:nvSpPr>
        <p:spPr>
          <a:xfrm>
            <a:off x="2616199" y="1550772"/>
            <a:ext cx="9700261" cy="1162178"/>
          </a:xfrm>
        </p:spPr>
        <p:txBody>
          <a:bodyPr/>
          <a:lstStyle/>
          <a:p>
            <a:r>
              <a:rPr lang="en-US" dirty="0"/>
              <a:t>Advantages of Xamarin</a:t>
            </a:r>
          </a:p>
        </p:txBody>
      </p:sp>
    </p:spTree>
    <p:extLst>
      <p:ext uri="{BB962C8B-B14F-4D97-AF65-F5344CB8AC3E}">
        <p14:creationId xmlns:p14="http://schemas.microsoft.com/office/powerpoint/2010/main" val="325797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2DDF4-48BD-4D64-864E-DB1691A4B307}"/>
              </a:ext>
            </a:extLst>
          </p:cNvPr>
          <p:cNvSpPr>
            <a:spLocks noGrp="1"/>
          </p:cNvSpPr>
          <p:nvPr>
            <p:ph type="body" sz="quarter" idx="10"/>
          </p:nvPr>
        </p:nvSpPr>
        <p:spPr>
          <a:xfrm>
            <a:off x="269239" y="1189177"/>
            <a:ext cx="11653523" cy="5373651"/>
          </a:xfrm>
        </p:spPr>
        <p:txBody>
          <a:bodyPr/>
          <a:lstStyle/>
          <a:p>
            <a:r>
              <a:rPr lang="en-US" dirty="0"/>
              <a:t>Access to C# - NET API</a:t>
            </a:r>
          </a:p>
          <a:p>
            <a:r>
              <a:rPr lang="en-US" dirty="0"/>
              <a:t>Shared code base – about 90%</a:t>
            </a:r>
          </a:p>
          <a:p>
            <a:r>
              <a:rPr lang="en-US" dirty="0"/>
              <a:t>Native API Access</a:t>
            </a:r>
          </a:p>
          <a:p>
            <a:r>
              <a:rPr lang="en-US" dirty="0"/>
              <a:t>Less maintenance</a:t>
            </a:r>
          </a:p>
          <a:p>
            <a:r>
              <a:rPr lang="en-US" dirty="0"/>
              <a:t>Time/Cost </a:t>
            </a:r>
          </a:p>
          <a:p>
            <a:r>
              <a:rPr lang="en-US" dirty="0"/>
              <a:t>Supports MVVM</a:t>
            </a:r>
          </a:p>
          <a:p>
            <a:r>
              <a:rPr lang="en-US" dirty="0"/>
              <a:t>High performance</a:t>
            </a:r>
          </a:p>
          <a:p>
            <a:r>
              <a:rPr lang="en-US" dirty="0"/>
              <a:t>WORA – Write once run anywhere</a:t>
            </a:r>
          </a:p>
        </p:txBody>
      </p:sp>
      <p:sp>
        <p:nvSpPr>
          <p:cNvPr id="3" name="Title 2">
            <a:extLst>
              <a:ext uri="{FF2B5EF4-FFF2-40B4-BE49-F238E27FC236}">
                <a16:creationId xmlns:a16="http://schemas.microsoft.com/office/drawing/2014/main" id="{72F6D197-C44D-4186-9AFC-2AE5945156E3}"/>
              </a:ext>
            </a:extLst>
          </p:cNvPr>
          <p:cNvSpPr>
            <a:spLocks noGrp="1"/>
          </p:cNvSpPr>
          <p:nvPr>
            <p:ph type="title"/>
          </p:nvPr>
        </p:nvSpPr>
        <p:spPr/>
        <p:txBody>
          <a:bodyPr/>
          <a:lstStyle/>
          <a:p>
            <a:r>
              <a:rPr lang="en-US" b="1" dirty="0"/>
              <a:t>Features</a:t>
            </a:r>
          </a:p>
        </p:txBody>
      </p:sp>
    </p:spTree>
    <p:extLst>
      <p:ext uri="{BB962C8B-B14F-4D97-AF65-F5344CB8AC3E}">
        <p14:creationId xmlns:p14="http://schemas.microsoft.com/office/powerpoint/2010/main" val="4213199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9C71C-6C2B-4740-A92B-0FC713CE26A9}"/>
              </a:ext>
            </a:extLst>
          </p:cNvPr>
          <p:cNvSpPr>
            <a:spLocks noGrp="1"/>
          </p:cNvSpPr>
          <p:nvPr>
            <p:ph type="title"/>
          </p:nvPr>
        </p:nvSpPr>
        <p:spPr>
          <a:xfrm>
            <a:off x="2616199" y="1550772"/>
            <a:ext cx="9700261" cy="3117200"/>
          </a:xfrm>
        </p:spPr>
        <p:txBody>
          <a:bodyPr/>
          <a:lstStyle/>
          <a:p>
            <a:r>
              <a:rPr lang="en-US" dirty="0"/>
              <a:t>Approaches of building Application using Xamarin</a:t>
            </a:r>
          </a:p>
        </p:txBody>
      </p:sp>
    </p:spTree>
    <p:extLst>
      <p:ext uri="{BB962C8B-B14F-4D97-AF65-F5344CB8AC3E}">
        <p14:creationId xmlns:p14="http://schemas.microsoft.com/office/powerpoint/2010/main" val="360006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1000641" y="5167626"/>
            <a:ext cx="4502496" cy="969240"/>
          </a:xfrm>
        </p:spPr>
        <p:txBody>
          <a:bodyPr/>
          <a:lstStyle/>
          <a:p>
            <a:pPr algn="ctr">
              <a:lnSpc>
                <a:spcPct val="100000"/>
              </a:lnSpc>
            </a:pPr>
            <a:r>
              <a:rPr lang="en-US" sz="2549" dirty="0">
                <a:solidFill>
                  <a:schemeClr val="tx1"/>
                </a:solidFill>
                <a:latin typeface="+mn-lt"/>
              </a:rPr>
              <a:t>Traditional Xamarin Approach</a:t>
            </a:r>
          </a:p>
        </p:txBody>
      </p:sp>
      <p:sp>
        <p:nvSpPr>
          <p:cNvPr id="4" name="Text Placeholder 3"/>
          <p:cNvSpPr>
            <a:spLocks noGrp="1"/>
          </p:cNvSpPr>
          <p:nvPr>
            <p:ph type="body" sz="quarter" idx="11"/>
          </p:nvPr>
        </p:nvSpPr>
        <p:spPr>
          <a:xfrm>
            <a:off x="6548817" y="5167625"/>
            <a:ext cx="4493937" cy="984746"/>
          </a:xfrm>
        </p:spPr>
        <p:txBody>
          <a:bodyPr/>
          <a:lstStyle/>
          <a:p>
            <a:pPr algn="ctr">
              <a:lnSpc>
                <a:spcPct val="100000"/>
              </a:lnSpc>
            </a:pPr>
            <a:r>
              <a:rPr lang="en-US" sz="2549" dirty="0">
                <a:solidFill>
                  <a:schemeClr val="tx1"/>
                </a:solidFill>
                <a:latin typeface="+mn-lt"/>
              </a:rPr>
              <a:t>With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a:solidFill>
                  <a:schemeClr val="tx1"/>
                </a:solidFill>
              </a:rPr>
              <a:t>More code-sharing, all native</a:t>
            </a:r>
          </a:p>
        </p:txBody>
      </p:sp>
      <p:grpSp>
        <p:nvGrpSpPr>
          <p:cNvPr id="25" name="Group 24"/>
          <p:cNvGrpSpPr/>
          <p:nvPr/>
        </p:nvGrpSpPr>
        <p:grpSpPr>
          <a:xfrm>
            <a:off x="1000641" y="2481564"/>
            <a:ext cx="4502496" cy="253618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5313" y="1803244"/>
            <a:ext cx="3722125" cy="615702"/>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6540259" y="1803244"/>
            <a:ext cx="4502496" cy="3202060"/>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66" name="TextBox 65"/>
            <p:cNvSpPr txBox="1"/>
            <p:nvPr/>
          </p:nvSpPr>
          <p:spPr>
            <a:xfrm>
              <a:off x="6681202" y="2597523"/>
              <a:ext cx="4583698" cy="797652"/>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3136" dirty="0">
                  <a:solidFill>
                    <a:schemeClr val="bg1"/>
                  </a:solidFill>
                </a:rPr>
                <a:t>Shared UI Code</a:t>
              </a:r>
            </a:p>
          </p:txBody>
        </p:sp>
      </p:grpSp>
      <p:sp>
        <p:nvSpPr>
          <p:cNvPr id="67" name="TextBox 66"/>
          <p:cNvSpPr txBox="1"/>
          <p:nvPr/>
        </p:nvSpPr>
        <p:spPr>
          <a:xfrm>
            <a:off x="1010182" y="3518064"/>
            <a:ext cx="4492955" cy="689669"/>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pic>
        <p:nvPicPr>
          <p:cNvPr id="40"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68967" y="1977271"/>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0472" y="1902535"/>
            <a:ext cx="342836" cy="412369"/>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86708" y="1936483"/>
            <a:ext cx="344747" cy="344647"/>
          </a:xfrm>
          <a:prstGeom prst="rect">
            <a:avLst/>
          </a:prstGeom>
        </p:spPr>
      </p:pic>
      <p:pic>
        <p:nvPicPr>
          <p:cNvPr id="48"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049223" y="1985534"/>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60728" y="1910797"/>
            <a:ext cx="342836" cy="412369"/>
          </a:xfrm>
          <a:prstGeom prst="rect">
            <a:avLst/>
          </a:prstGeom>
        </p:spPr>
      </p:pic>
      <p:pic>
        <p:nvPicPr>
          <p:cNvPr id="64" name="Picture 6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66963" y="1944745"/>
            <a:ext cx="344747" cy="344647"/>
          </a:xfrm>
          <a:prstGeom prst="rect">
            <a:avLst/>
          </a:prstGeom>
        </p:spPr>
      </p:pic>
    </p:spTree>
    <p:extLst>
      <p:ext uri="{BB962C8B-B14F-4D97-AF65-F5344CB8AC3E}">
        <p14:creationId xmlns:p14="http://schemas.microsoft.com/office/powerpoint/2010/main" val="159800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CFA44-07C4-42F1-A5AE-EC4D7AABE0CC}"/>
              </a:ext>
            </a:extLst>
          </p:cNvPr>
          <p:cNvSpPr>
            <a:spLocks noGrp="1"/>
          </p:cNvSpPr>
          <p:nvPr>
            <p:ph type="title"/>
          </p:nvPr>
        </p:nvSpPr>
        <p:spPr>
          <a:xfrm>
            <a:off x="1169120" y="1401676"/>
            <a:ext cx="10010687" cy="1846659"/>
          </a:xfrm>
        </p:spPr>
        <p:txBody>
          <a:bodyPr/>
          <a:lstStyle/>
          <a:p>
            <a:r>
              <a:rPr lang="en-US" dirty="0"/>
              <a:t>Visual studio : IDE used for  </a:t>
            </a:r>
            <a:br>
              <a:rPr lang="en-US" dirty="0"/>
            </a:br>
            <a:r>
              <a:rPr lang="en-US" dirty="0"/>
              <a:t>Xamarin Development </a:t>
            </a:r>
          </a:p>
        </p:txBody>
      </p:sp>
    </p:spTree>
    <p:extLst>
      <p:ext uri="{BB962C8B-B14F-4D97-AF65-F5344CB8AC3E}">
        <p14:creationId xmlns:p14="http://schemas.microsoft.com/office/powerpoint/2010/main" val="125529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4429A7C3-178A-42E7-A0F7-036B3E530489}"/>
    </a:ext>
  </a:extLst>
</a:theme>
</file>

<file path=ppt/theme/theme5.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705</Words>
  <Application>Microsoft Office PowerPoint</Application>
  <PresentationFormat>Widescreen</PresentationFormat>
  <Paragraphs>193</Paragraphs>
  <Slides>25</Slides>
  <Notes>21</Notes>
  <HiddenSlides>0</HiddenSlides>
  <MMClips>1</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25</vt:i4>
      </vt:variant>
    </vt:vector>
  </HeadingPairs>
  <TitlesOfParts>
    <vt:vector size="40" baseType="lpstr">
      <vt:lpstr>.AppleSystemUIFont</vt:lpstr>
      <vt:lpstr>Arial</vt:lpstr>
      <vt:lpstr>Calibri</vt:lpstr>
      <vt:lpstr>Consolas</vt:lpstr>
      <vt:lpstr>Helvetica Light</vt:lpstr>
      <vt:lpstr>Segoe UI</vt:lpstr>
      <vt:lpstr>Segoe UI Light</vt:lpstr>
      <vt:lpstr>Segoe UI Semibold</vt:lpstr>
      <vt:lpstr>Segoe UI Semilight</vt:lpstr>
      <vt:lpstr>Wingdings</vt:lpstr>
      <vt:lpstr>Dotnet_Template</vt:lpstr>
      <vt:lpstr>1_Dotnet_Template</vt:lpstr>
      <vt:lpstr>Custom Design</vt:lpstr>
      <vt:lpstr>1_WHITE TEMPLATE</vt:lpstr>
      <vt:lpstr>Microsoft_Light_Template</vt:lpstr>
      <vt:lpstr>Xamarin</vt:lpstr>
      <vt:lpstr>Agenda</vt:lpstr>
      <vt:lpstr>What is Xamarin?</vt:lpstr>
      <vt:lpstr>PowerPoint Presentation</vt:lpstr>
      <vt:lpstr>Advantages of Xamarin</vt:lpstr>
      <vt:lpstr>Features</vt:lpstr>
      <vt:lpstr>Approaches of building Application using Xamarin</vt:lpstr>
      <vt:lpstr>Xamarin + Xamarin.Forms</vt:lpstr>
      <vt:lpstr>Visual studio : IDE used for   Xamarin Development </vt:lpstr>
      <vt:lpstr>Visual Studio 2019</vt:lpstr>
      <vt:lpstr>PowerPoint Presentation</vt:lpstr>
      <vt:lpstr>PowerPoint Presentation</vt:lpstr>
      <vt:lpstr>Xamarin.Forms Previewer</vt:lpstr>
      <vt:lpstr>Visual Studio iOS Simulator Remoting</vt:lpstr>
      <vt:lpstr>Xamarin Profiler</vt:lpstr>
      <vt:lpstr>IntelliCode Support for C# &amp; XAML</vt:lpstr>
      <vt:lpstr>Xamarin.Forms Overview</vt:lpstr>
      <vt:lpstr>What’s included</vt:lpstr>
      <vt:lpstr>Pages</vt:lpstr>
      <vt:lpstr>Layouts</vt:lpstr>
      <vt:lpstr>Controls</vt:lpstr>
      <vt:lpstr>Platform Specifics</vt:lpstr>
      <vt:lpstr>Messaging Center</vt:lpstr>
      <vt:lpstr>Dependency Service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Mobile Development with Xamarin</dc:title>
  <dc:creator>Harikrishnan</dc:creator>
  <cp:keywords>Xamarin</cp:keywords>
  <cp:lastModifiedBy/>
  <cp:revision>3</cp:revision>
  <dcterms:created xsi:type="dcterms:W3CDTF">2019-04-01T17:57:29Z</dcterms:created>
  <dcterms:modified xsi:type="dcterms:W3CDTF">2019-08-09T06:42:39Z</dcterms:modified>
  <cp:category>Development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e4b3411-284d-4d31-bd4f-bc13ef7f1fd6_Enabled">
    <vt:lpwstr>True</vt:lpwstr>
  </property>
  <property fmtid="{D5CDD505-2E9C-101B-9397-08002B2CF9AE}" pid="3" name="MSIP_Label_be4b3411-284d-4d31-bd4f-bc13ef7f1fd6_SiteId">
    <vt:lpwstr>63ce7d59-2f3e-42cd-a8cc-be764cff5eb6</vt:lpwstr>
  </property>
  <property fmtid="{D5CDD505-2E9C-101B-9397-08002B2CF9AE}" pid="4" name="MSIP_Label_be4b3411-284d-4d31-bd4f-bc13ef7f1fd6_Owner">
    <vt:lpwstr>sivaram.ganesan@ad.infosys.com</vt:lpwstr>
  </property>
  <property fmtid="{D5CDD505-2E9C-101B-9397-08002B2CF9AE}" pid="5" name="MSIP_Label_be4b3411-284d-4d31-bd4f-bc13ef7f1fd6_SetDate">
    <vt:lpwstr>2019-07-23T12:33:33.1298772Z</vt:lpwstr>
  </property>
  <property fmtid="{D5CDD505-2E9C-101B-9397-08002B2CF9AE}" pid="6" name="MSIP_Label_be4b3411-284d-4d31-bd4f-bc13ef7f1fd6_Name">
    <vt:lpwstr>Internal</vt:lpwstr>
  </property>
  <property fmtid="{D5CDD505-2E9C-101B-9397-08002B2CF9AE}" pid="7" name="MSIP_Label_be4b3411-284d-4d31-bd4f-bc13ef7f1fd6_Application">
    <vt:lpwstr>Microsoft Azure Information Protection</vt:lpwstr>
  </property>
  <property fmtid="{D5CDD505-2E9C-101B-9397-08002B2CF9AE}" pid="8" name="MSIP_Label_be4b3411-284d-4d31-bd4f-bc13ef7f1fd6_ActionId">
    <vt:lpwstr>6ac43b22-449b-4598-9892-f559d753510e</vt:lpwstr>
  </property>
  <property fmtid="{D5CDD505-2E9C-101B-9397-08002B2CF9AE}" pid="9" name="MSIP_Label_be4b3411-284d-4d31-bd4f-bc13ef7f1fd6_Extended_MSFT_Method">
    <vt:lpwstr>Automatic</vt:lpwstr>
  </property>
  <property fmtid="{D5CDD505-2E9C-101B-9397-08002B2CF9AE}" pid="10" name="MSIP_Label_a0819fa7-4367-4500-ba88-dd630d977609_Enabled">
    <vt:lpwstr>True</vt:lpwstr>
  </property>
  <property fmtid="{D5CDD505-2E9C-101B-9397-08002B2CF9AE}" pid="11" name="MSIP_Label_a0819fa7-4367-4500-ba88-dd630d977609_SiteId">
    <vt:lpwstr>63ce7d59-2f3e-42cd-a8cc-be764cff5eb6</vt:lpwstr>
  </property>
  <property fmtid="{D5CDD505-2E9C-101B-9397-08002B2CF9AE}" pid="12" name="MSIP_Label_a0819fa7-4367-4500-ba88-dd630d977609_Owner">
    <vt:lpwstr>sivaram.ganesan@ad.infosys.com</vt:lpwstr>
  </property>
  <property fmtid="{D5CDD505-2E9C-101B-9397-08002B2CF9AE}" pid="13" name="MSIP_Label_a0819fa7-4367-4500-ba88-dd630d977609_SetDate">
    <vt:lpwstr>2019-07-23T12:33:33.1298772Z</vt:lpwstr>
  </property>
  <property fmtid="{D5CDD505-2E9C-101B-9397-08002B2CF9AE}" pid="14" name="MSIP_Label_a0819fa7-4367-4500-ba88-dd630d977609_Name">
    <vt:lpwstr>Companywide usage</vt:lpwstr>
  </property>
  <property fmtid="{D5CDD505-2E9C-101B-9397-08002B2CF9AE}" pid="15" name="MSIP_Label_a0819fa7-4367-4500-ba88-dd630d977609_Application">
    <vt:lpwstr>Microsoft Azure Information Protection</vt:lpwstr>
  </property>
  <property fmtid="{D5CDD505-2E9C-101B-9397-08002B2CF9AE}" pid="16" name="MSIP_Label_a0819fa7-4367-4500-ba88-dd630d977609_ActionId">
    <vt:lpwstr>6ac43b22-449b-4598-9892-f559d753510e</vt:lpwstr>
  </property>
  <property fmtid="{D5CDD505-2E9C-101B-9397-08002B2CF9AE}" pid="17" name="MSIP_Label_a0819fa7-4367-4500-ba88-dd630d977609_Parent">
    <vt:lpwstr>be4b3411-284d-4d31-bd4f-bc13ef7f1fd6</vt:lpwstr>
  </property>
  <property fmtid="{D5CDD505-2E9C-101B-9397-08002B2CF9AE}" pid="18" name="MSIP_Label_a0819fa7-4367-4500-ba88-dd630d977609_Extended_MSFT_Method">
    <vt:lpwstr>Automatic</vt:lpwstr>
  </property>
  <property fmtid="{D5CDD505-2E9C-101B-9397-08002B2CF9AE}" pid="19" name="Sensitivity">
    <vt:lpwstr>Internal Companywide usage</vt:lpwstr>
  </property>
</Properties>
</file>